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2"/>
  </p:notesMasterIdLst>
  <p:sldIdLst>
    <p:sldId id="256" r:id="rId2"/>
    <p:sldId id="257" r:id="rId3"/>
    <p:sldId id="258" r:id="rId4"/>
    <p:sldId id="260" r:id="rId5"/>
    <p:sldId id="292" r:id="rId6"/>
    <p:sldId id="261" r:id="rId7"/>
    <p:sldId id="263" r:id="rId8"/>
    <p:sldId id="293" r:id="rId9"/>
    <p:sldId id="290" r:id="rId10"/>
    <p:sldId id="265" r:id="rId11"/>
    <p:sldId id="294" r:id="rId12"/>
    <p:sldId id="266" r:id="rId13"/>
    <p:sldId id="295" r:id="rId14"/>
    <p:sldId id="267" r:id="rId15"/>
    <p:sldId id="291" r:id="rId16"/>
    <p:sldId id="268" r:id="rId17"/>
    <p:sldId id="269" r:id="rId18"/>
    <p:sldId id="270" r:id="rId19"/>
    <p:sldId id="296" r:id="rId20"/>
    <p:sldId id="272" r:id="rId21"/>
    <p:sldId id="300" r:id="rId22"/>
    <p:sldId id="273" r:id="rId23"/>
    <p:sldId id="271" r:id="rId24"/>
    <p:sldId id="301" r:id="rId25"/>
    <p:sldId id="274" r:id="rId26"/>
    <p:sldId id="277" r:id="rId27"/>
    <p:sldId id="278" r:id="rId28"/>
    <p:sldId id="279" r:id="rId29"/>
    <p:sldId id="280" r:id="rId30"/>
    <p:sldId id="283" r:id="rId31"/>
    <p:sldId id="281" r:id="rId32"/>
    <p:sldId id="282" r:id="rId33"/>
    <p:sldId id="284" r:id="rId34"/>
    <p:sldId id="285" r:id="rId35"/>
    <p:sldId id="286" r:id="rId36"/>
    <p:sldId id="287" r:id="rId37"/>
    <p:sldId id="297" r:id="rId38"/>
    <p:sldId id="288" r:id="rId39"/>
    <p:sldId id="298" r:id="rId40"/>
    <p:sldId id="299" r:id="rId41"/>
  </p:sldIdLst>
  <p:sldSz cx="9144000" cy="5143500" type="screen16x9"/>
  <p:notesSz cx="6858000" cy="9144000"/>
  <p:embeddedFontLst>
    <p:embeddedFont>
      <p:font typeface="Brush Script MT" panose="03060802040406070304" pitchFamily="66" charset="0"/>
      <p:italic r:id="rId43"/>
    </p:embeddedFont>
    <p:embeddedFont>
      <p:font typeface="Calibri" panose="020F0502020204030204" pitchFamily="34" charset="0"/>
      <p:regular r:id="rId44"/>
      <p:bold r:id="rId45"/>
      <p:italic r:id="rId46"/>
      <p:boldItalic r:id="rId47"/>
    </p:embeddedFont>
    <p:embeddedFont>
      <p:font typeface="Lato" panose="020F0502020204030203" pitchFamily="34" charset="0"/>
      <p:regular r:id="rId48"/>
      <p:bold r:id="rId49"/>
      <p:italic r:id="rId50"/>
      <p:boldItalic r:id="rId51"/>
    </p:embeddedFont>
    <p:embeddedFont>
      <p:font typeface="Raleway" pitchFamily="2"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4" y="84"/>
      </p:cViewPr>
      <p:guideLst/>
    </p:cSldViewPr>
  </p:slideViewPr>
  <p:notesTextViewPr>
    <p:cViewPr>
      <p:scale>
        <a:sx n="1" d="1"/>
        <a:sy n="1" d="1"/>
      </p:scale>
      <p:origin x="0" y="-936"/>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69735aeab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69735aeab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69735aeab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69735aeab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8039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69735aeab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69735aeab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69735aeab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69735aeab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100" dirty="0">
                <a:solidFill>
                  <a:srgbClr val="FFFFFF"/>
                </a:solidFill>
              </a:rPr>
              <a:t>the word “justice” is derived from his name</a:t>
            </a:r>
            <a:r>
              <a:rPr lang="en-CA" sz="1050" dirty="0">
                <a:solidFill>
                  <a:srgbClr val="FFFFFF"/>
                </a:solidFill>
              </a:rPr>
              <a:t>.</a:t>
            </a:r>
            <a:endParaRPr dirty="0"/>
          </a:p>
        </p:txBody>
      </p:sp>
    </p:spTree>
    <p:extLst>
      <p:ext uri="{BB962C8B-B14F-4D97-AF65-F5344CB8AC3E}">
        <p14:creationId xmlns:p14="http://schemas.microsoft.com/office/powerpoint/2010/main" val="2327880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904078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CA" b="0" i="0" dirty="0">
                <a:solidFill>
                  <a:srgbClr val="000000"/>
                </a:solidFill>
                <a:effectLst/>
                <a:latin typeface="Brush Script MT" panose="03060802040406070304" pitchFamily="66" charset="0"/>
                <a:cs typeface="Calibri" panose="020F0502020204030204" pitchFamily="34" charset="0"/>
              </a:rPr>
              <a:t>Judicial ordeals took several forms, from dunking the defendant in a pool of holy water to walking him barefoot across burning plowshares. Among the most popular, however, was the ordeal of boiling water and the ordeal of burning iron. In the former, the defendant plunged his hand into a cauldron of boiling water and fished out a ring. In the latter, he carried a piece of burning iron several paces. A few days later, the defendant’s hand was inspected: if it was burned, he was guilty; if not, he was innocent.</a:t>
            </a:r>
          </a:p>
          <a:p>
            <a:pPr algn="l"/>
            <a:r>
              <a:rPr lang="en-CA" b="0" i="0" dirty="0">
                <a:solidFill>
                  <a:srgbClr val="000000"/>
                </a:solidFill>
                <a:effectLst/>
                <a:latin typeface="Brush Script MT" panose="03060802040406070304" pitchFamily="66" charset="0"/>
                <a:cs typeface="Calibri" panose="020F0502020204030204" pitchFamily="34" charset="0"/>
              </a:rPr>
              <a:t>Judicial ordeals were administrated and adjudged by priests, in churches, as part of special masses. During such a mass, the priest requested God to reveal to the court the defendant’s guilt or innocence through the ordeal – letting boiling water or burning iron burn the defendant if he were guilty, performing a miracle that prevented the defendant’s hand from being burned if he were innocent. The idea that God would respond to a priest’s request in this way reflected a popular medieval belief according to which ordeals were </a:t>
            </a:r>
            <a:r>
              <a:rPr lang="en-CA" b="0" i="1" dirty="0" err="1">
                <a:solidFill>
                  <a:srgbClr val="000000"/>
                </a:solidFill>
                <a:effectLst/>
                <a:latin typeface="Brush Script MT" panose="03060802040406070304" pitchFamily="66" charset="0"/>
                <a:cs typeface="Calibri" panose="020F0502020204030204" pitchFamily="34" charset="0"/>
              </a:rPr>
              <a:t>iudiciua</a:t>
            </a:r>
            <a:r>
              <a:rPr lang="en-CA" b="0" i="1" dirty="0">
                <a:solidFill>
                  <a:srgbClr val="000000"/>
                </a:solidFill>
                <a:effectLst/>
                <a:latin typeface="Brush Script MT" panose="03060802040406070304" pitchFamily="66" charset="0"/>
                <a:cs typeface="Calibri" panose="020F0502020204030204" pitchFamily="34" charset="0"/>
              </a:rPr>
              <a:t> Dei</a:t>
            </a:r>
            <a:r>
              <a:rPr lang="en-CA" b="0" i="0" dirty="0">
                <a:solidFill>
                  <a:srgbClr val="000000"/>
                </a:solidFill>
                <a:effectLst/>
                <a:latin typeface="Brush Script MT" panose="03060802040406070304" pitchFamily="66" charset="0"/>
                <a:cs typeface="Calibri" panose="020F0502020204030204" pitchFamily="34" charset="0"/>
              </a:rPr>
              <a:t> – ‘judgments of God’.</a:t>
            </a:r>
          </a:p>
          <a:p>
            <a:endParaRPr lang="en-CA" dirty="0"/>
          </a:p>
        </p:txBody>
      </p:sp>
    </p:spTree>
    <p:extLst>
      <p:ext uri="{BB962C8B-B14F-4D97-AF65-F5344CB8AC3E}">
        <p14:creationId xmlns:p14="http://schemas.microsoft.com/office/powerpoint/2010/main" val="339768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696b6f5ef_0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696b6f5ef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69735aea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69735ae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69735aea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69735aea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69735aea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69735aea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6993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69735aea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69735aea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69735aea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69735aea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69735aea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69735aea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368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69735aeab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69735aeab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4" name="Google Shape;14;p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5" name="Google Shape;15;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5" name="Google Shape;65;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a:endParaRPr/>
          </a:p>
        </p:txBody>
      </p:sp>
      <p:sp>
        <p:nvSpPr>
          <p:cNvPr id="20" name="Google Shape;20;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3" name="Google Shape;4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47" name="Google Shape;4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 name="Google Shape;5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a:endParaRPr/>
          </a:p>
        </p:txBody>
      </p:sp>
      <p:sp>
        <p:nvSpPr>
          <p:cNvPr id="52" name="Google Shape;52;p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3" name="Google Shape;5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5.xml"/><Relationship Id="rId1" Type="http://schemas.openxmlformats.org/officeDocument/2006/relationships/video" Target="https://www.youtube.com/embed/OgUp8IPS7YA?feature=oembed"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5.xml"/><Relationship Id="rId1" Type="http://schemas.openxmlformats.org/officeDocument/2006/relationships/video" Target="https://www.youtube.com/embed/X2xlQaimsGg?feature=oembed"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Shape 71"/>
        <p:cNvGrpSpPr/>
        <p:nvPr/>
      </p:nvGrpSpPr>
      <p:grpSpPr>
        <a:xfrm>
          <a:off x="0" y="0"/>
          <a:ext cx="0" cy="0"/>
          <a:chOff x="0" y="0"/>
          <a:chExt cx="0" cy="0"/>
        </a:xfrm>
      </p:grpSpPr>
      <p:sp>
        <p:nvSpPr>
          <p:cNvPr id="73" name="Google Shape;73;p13"/>
          <p:cNvSpPr txBox="1">
            <a:spLocks noGrp="1"/>
          </p:cNvSpPr>
          <p:nvPr>
            <p:ph type="subTitle" idx="1"/>
          </p:nvPr>
        </p:nvSpPr>
        <p:spPr>
          <a:xfrm>
            <a:off x="1940767" y="2933089"/>
            <a:ext cx="7004934" cy="1241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1.2 – </a:t>
            </a:r>
            <a:r>
              <a:rPr lang="en" sz="3500" dirty="0"/>
              <a:t>Early and Modern Legal History</a:t>
            </a:r>
            <a:endParaRPr sz="3500" dirty="0"/>
          </a:p>
        </p:txBody>
      </p:sp>
      <p:sp>
        <p:nvSpPr>
          <p:cNvPr id="2" name="TextBox 1">
            <a:extLst>
              <a:ext uri="{FF2B5EF4-FFF2-40B4-BE49-F238E27FC236}">
                <a16:creationId xmlns:a16="http://schemas.microsoft.com/office/drawing/2014/main" id="{7F4D19FF-EC01-4B70-B973-B4BD125038A7}"/>
              </a:ext>
            </a:extLst>
          </p:cNvPr>
          <p:cNvSpPr txBox="1"/>
          <p:nvPr/>
        </p:nvSpPr>
        <p:spPr>
          <a:xfrm>
            <a:off x="634482" y="727788"/>
            <a:ext cx="7917585" cy="861774"/>
          </a:xfrm>
          <a:prstGeom prst="rect">
            <a:avLst/>
          </a:prstGeom>
          <a:noFill/>
        </p:spPr>
        <p:txBody>
          <a:bodyPr wrap="square" rtlCol="0">
            <a:spAutoFit/>
          </a:bodyPr>
          <a:lstStyle/>
          <a:p>
            <a:pPr algn="r"/>
            <a:r>
              <a:rPr lang="en-CA" sz="2500" b="1" dirty="0">
                <a:solidFill>
                  <a:schemeClr val="bg1"/>
                </a:solidFill>
                <a:latin typeface="Lato" panose="020F0502020204030203" pitchFamily="34" charset="0"/>
                <a:ea typeface="Lato" panose="020F0502020204030203" pitchFamily="34" charset="0"/>
                <a:cs typeface="Lato" panose="020F0502020204030203" pitchFamily="34" charset="0"/>
              </a:rPr>
              <a:t>Unit 1: An Introduction to Law</a:t>
            </a:r>
          </a:p>
          <a:p>
            <a:pPr algn="r"/>
            <a:r>
              <a:rPr lang="en-CA" sz="2500" b="1" dirty="0">
                <a:solidFill>
                  <a:schemeClr val="bg1"/>
                </a:solidFill>
                <a:latin typeface="Lato" panose="020F0502020204030203" pitchFamily="34" charset="0"/>
                <a:ea typeface="Lato" panose="020F0502020204030203" pitchFamily="34" charset="0"/>
                <a:cs typeface="Lato" panose="020F0502020204030203" pitchFamily="34" charset="0"/>
              </a:rPr>
              <a:t>Part 1: Law – It’s Purpose and History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283099" y="712150"/>
            <a:ext cx="8592000" cy="383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jury</a:t>
            </a:r>
            <a:endParaRPr/>
          </a:p>
          <a:p>
            <a:pPr marL="0" lvl="0" indent="0" algn="l" rtl="0">
              <a:spcBef>
                <a:spcPts val="0"/>
              </a:spcBef>
              <a:spcAft>
                <a:spcPts val="0"/>
              </a:spcAft>
              <a:buNone/>
            </a:pPr>
            <a:endParaRPr sz="2400" b="0"/>
          </a:p>
          <a:p>
            <a:pPr marL="0" lvl="0" indent="0" algn="l" rtl="0">
              <a:spcBef>
                <a:spcPts val="0"/>
              </a:spcBef>
              <a:spcAft>
                <a:spcPts val="0"/>
              </a:spcAft>
              <a:buNone/>
            </a:pPr>
            <a:r>
              <a:rPr lang="en" sz="2400" b="0"/>
              <a:t>...a group of people that hears a legal case, and determines guilt/innocence, and sometimes sentences</a:t>
            </a:r>
            <a:endParaRPr sz="2400" b="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52A18-5DC5-4019-81B3-D603EBBABC03}"/>
              </a:ext>
            </a:extLst>
          </p:cNvPr>
          <p:cNvSpPr>
            <a:spLocks noGrp="1"/>
          </p:cNvSpPr>
          <p:nvPr>
            <p:ph type="title"/>
          </p:nvPr>
        </p:nvSpPr>
        <p:spPr>
          <a:xfrm>
            <a:off x="3023118" y="575950"/>
            <a:ext cx="5698731" cy="635400"/>
          </a:xfrm>
        </p:spPr>
        <p:txBody>
          <a:bodyPr/>
          <a:lstStyle/>
          <a:p>
            <a:r>
              <a:rPr lang="en-CA" dirty="0"/>
              <a:t>Greek Law </a:t>
            </a:r>
            <a:r>
              <a:rPr lang="en-CA" sz="1800" dirty="0"/>
              <a:t>(continued)</a:t>
            </a:r>
          </a:p>
        </p:txBody>
      </p:sp>
      <p:sp>
        <p:nvSpPr>
          <p:cNvPr id="3" name="Text Placeholder 2">
            <a:extLst>
              <a:ext uri="{FF2B5EF4-FFF2-40B4-BE49-F238E27FC236}">
                <a16:creationId xmlns:a16="http://schemas.microsoft.com/office/drawing/2014/main" id="{3966F088-134C-4402-8936-F12BC764B673}"/>
              </a:ext>
            </a:extLst>
          </p:cNvPr>
          <p:cNvSpPr>
            <a:spLocks noGrp="1"/>
          </p:cNvSpPr>
          <p:nvPr>
            <p:ph type="body" idx="1"/>
          </p:nvPr>
        </p:nvSpPr>
        <p:spPr>
          <a:xfrm>
            <a:off x="2559401" y="1371842"/>
            <a:ext cx="6321600" cy="3329566"/>
          </a:xfrm>
        </p:spPr>
        <p:txBody>
          <a:bodyPr/>
          <a:lstStyle/>
          <a:p>
            <a:endParaRPr lang="en-CA" sz="400" dirty="0"/>
          </a:p>
          <a:p>
            <a:r>
              <a:rPr lang="en-CA" sz="2000" dirty="0"/>
              <a:t>If a woman was on trial, she could not speak for herself (citizens had to speak for her). </a:t>
            </a:r>
          </a:p>
          <a:p>
            <a:endParaRPr lang="en-CA" sz="2000" dirty="0"/>
          </a:p>
          <a:p>
            <a:r>
              <a:rPr lang="en-CA" sz="2000" dirty="0"/>
              <a:t>If found guilty, both the accused and the accuser suggested a sentence and the jury voted on it.</a:t>
            </a:r>
          </a:p>
        </p:txBody>
      </p:sp>
      <p:pic>
        <p:nvPicPr>
          <p:cNvPr id="5" name="Picture 4" descr="A picture containing person, old, outdoor, black&#10;&#10;Description automatically generated">
            <a:extLst>
              <a:ext uri="{FF2B5EF4-FFF2-40B4-BE49-F238E27FC236}">
                <a16:creationId xmlns:a16="http://schemas.microsoft.com/office/drawing/2014/main" id="{A9720363-BD8B-42C8-AEC2-6E7C56B5A28A}"/>
              </a:ext>
            </a:extLst>
          </p:cNvPr>
          <p:cNvPicPr>
            <a:picLocks noChangeAspect="1"/>
          </p:cNvPicPr>
          <p:nvPr/>
        </p:nvPicPr>
        <p:blipFill>
          <a:blip r:embed="rId2"/>
          <a:stretch>
            <a:fillRect/>
          </a:stretch>
        </p:blipFill>
        <p:spPr>
          <a:xfrm>
            <a:off x="262999" y="1401168"/>
            <a:ext cx="2204744" cy="3300240"/>
          </a:xfrm>
          <a:prstGeom prst="rect">
            <a:avLst/>
          </a:prstGeom>
        </p:spPr>
      </p:pic>
    </p:spTree>
    <p:extLst>
      <p:ext uri="{BB962C8B-B14F-4D97-AF65-F5344CB8AC3E}">
        <p14:creationId xmlns:p14="http://schemas.microsoft.com/office/powerpoint/2010/main" val="250772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2836506" y="575950"/>
            <a:ext cx="5885344"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Roman Law</a:t>
            </a:r>
            <a:endParaRPr dirty="0"/>
          </a:p>
        </p:txBody>
      </p:sp>
      <p:sp>
        <p:nvSpPr>
          <p:cNvPr id="129" name="Google Shape;129;p23"/>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CA" dirty="0"/>
              <a:t>Twelve Tables – one of the first legal codes in Roman Law</a:t>
            </a:r>
          </a:p>
          <a:p>
            <a:pPr marL="457200" lvl="0" indent="-342900" algn="l" rtl="0">
              <a:spcBef>
                <a:spcPts val="0"/>
              </a:spcBef>
              <a:spcAft>
                <a:spcPts val="0"/>
              </a:spcAft>
              <a:buSzPts val="1800"/>
              <a:buChar char="●"/>
            </a:pPr>
            <a:endParaRPr lang="en-CA" dirty="0"/>
          </a:p>
          <a:p>
            <a:pPr marL="457200" lvl="0" indent="-342900" algn="l" rtl="0">
              <a:spcBef>
                <a:spcPts val="0"/>
              </a:spcBef>
              <a:spcAft>
                <a:spcPts val="0"/>
              </a:spcAft>
              <a:buSzPts val="1800"/>
              <a:buChar char="●"/>
            </a:pPr>
            <a:r>
              <a:rPr lang="en-CA" dirty="0"/>
              <a:t>Roman law b</a:t>
            </a:r>
            <a:r>
              <a:rPr lang="en" dirty="0"/>
              <a:t>ecame basis for law for </a:t>
            </a:r>
            <a:r>
              <a:rPr lang="en" b="1" dirty="0"/>
              <a:t>Western Europe</a:t>
            </a:r>
          </a:p>
          <a:p>
            <a:pPr marL="457200" lvl="0" indent="-342900" algn="l" rtl="0">
              <a:spcBef>
                <a:spcPts val="0"/>
              </a:spcBef>
              <a:spcAft>
                <a:spcPts val="0"/>
              </a:spcAft>
              <a:buSzPts val="1800"/>
              <a:buChar char="●"/>
            </a:pPr>
            <a:endParaRPr lang="en" dirty="0"/>
          </a:p>
          <a:p>
            <a:pPr marL="457200" lvl="0" indent="-342900" algn="l" rtl="0">
              <a:spcBef>
                <a:spcPts val="0"/>
              </a:spcBef>
              <a:spcAft>
                <a:spcPts val="0"/>
              </a:spcAft>
              <a:buSzPts val="1800"/>
              <a:buChar char="●"/>
            </a:pPr>
            <a:r>
              <a:rPr lang="en-CA" dirty="0"/>
              <a:t>E</a:t>
            </a:r>
            <a:r>
              <a:rPr lang="en" dirty="0"/>
              <a:t>mphasis on </a:t>
            </a:r>
            <a:r>
              <a:rPr lang="en" b="1" dirty="0"/>
              <a:t>equity</a:t>
            </a:r>
            <a:r>
              <a:rPr lang="en" dirty="0"/>
              <a:t> &gt; law should be fair and just &amp; all people are equal under the law</a:t>
            </a:r>
          </a:p>
        </p:txBody>
      </p:sp>
      <p:pic>
        <p:nvPicPr>
          <p:cNvPr id="3" name="Picture 2" descr="A group of people in robes&#10;&#10;Description automatically generated with low confidence">
            <a:extLst>
              <a:ext uri="{FF2B5EF4-FFF2-40B4-BE49-F238E27FC236}">
                <a16:creationId xmlns:a16="http://schemas.microsoft.com/office/drawing/2014/main" id="{7E9C755D-34D2-43AA-A748-E9D35FB85AE6}"/>
              </a:ext>
            </a:extLst>
          </p:cNvPr>
          <p:cNvPicPr>
            <a:picLocks noChangeAspect="1"/>
          </p:cNvPicPr>
          <p:nvPr/>
        </p:nvPicPr>
        <p:blipFill>
          <a:blip r:embed="rId3"/>
          <a:stretch>
            <a:fillRect/>
          </a:stretch>
        </p:blipFill>
        <p:spPr>
          <a:xfrm>
            <a:off x="223933" y="670890"/>
            <a:ext cx="2034075" cy="39272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2836506" y="575950"/>
            <a:ext cx="5885344"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Roman Law</a:t>
            </a:r>
            <a:endParaRPr dirty="0"/>
          </a:p>
        </p:txBody>
      </p:sp>
      <p:sp>
        <p:nvSpPr>
          <p:cNvPr id="129" name="Google Shape;129;p23"/>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000" dirty="0"/>
              <a:t>Roman law founded on key principles:</a:t>
            </a:r>
            <a:endParaRPr sz="2000" dirty="0"/>
          </a:p>
          <a:p>
            <a:pPr marL="914400" lvl="1" indent="-317500" algn="l" rtl="0">
              <a:spcBef>
                <a:spcPts val="0"/>
              </a:spcBef>
              <a:spcAft>
                <a:spcPts val="0"/>
              </a:spcAft>
              <a:buSzPts val="1400"/>
              <a:buChar char="○"/>
            </a:pPr>
            <a:r>
              <a:rPr lang="en" sz="2000" dirty="0"/>
              <a:t>the law must be </a:t>
            </a:r>
            <a:r>
              <a:rPr lang="en" sz="2000" b="1" dirty="0"/>
              <a:t>recorded</a:t>
            </a:r>
            <a:endParaRPr sz="2000" b="1" dirty="0"/>
          </a:p>
          <a:p>
            <a:pPr marL="914400" lvl="1" indent="-317500" algn="l" rtl="0">
              <a:spcBef>
                <a:spcPts val="0"/>
              </a:spcBef>
              <a:spcAft>
                <a:spcPts val="0"/>
              </a:spcAft>
              <a:buSzPts val="1400"/>
              <a:buChar char="○"/>
            </a:pPr>
            <a:r>
              <a:rPr lang="en" sz="2000" dirty="0"/>
              <a:t>justice shouldn’t be left to </a:t>
            </a:r>
            <a:r>
              <a:rPr lang="en" sz="2000" b="1" dirty="0"/>
              <a:t>judges alone </a:t>
            </a:r>
            <a:r>
              <a:rPr lang="en" sz="2000" dirty="0"/>
              <a:t>to interpret</a:t>
            </a:r>
          </a:p>
          <a:p>
            <a:pPr marL="914400" lvl="1" indent="-317500" algn="l" rtl="0">
              <a:spcBef>
                <a:spcPts val="0"/>
              </a:spcBef>
              <a:spcAft>
                <a:spcPts val="0"/>
              </a:spcAft>
              <a:buSzPts val="1400"/>
              <a:buChar char="○"/>
            </a:pPr>
            <a:endParaRPr sz="2000" dirty="0"/>
          </a:p>
          <a:p>
            <a:pPr marL="457200" lvl="0" indent="-342900" algn="l" rtl="0">
              <a:spcBef>
                <a:spcPts val="0"/>
              </a:spcBef>
              <a:spcAft>
                <a:spcPts val="0"/>
              </a:spcAft>
              <a:buSzPts val="1800"/>
              <a:buChar char="●"/>
            </a:pPr>
            <a:r>
              <a:rPr lang="en" sz="2000" b="1" dirty="0"/>
              <a:t>lawyers </a:t>
            </a:r>
            <a:r>
              <a:rPr lang="en" sz="2000" dirty="0"/>
              <a:t>evolved from Roman legal practice</a:t>
            </a:r>
            <a:endParaRPr sz="2000" dirty="0"/>
          </a:p>
        </p:txBody>
      </p:sp>
      <p:pic>
        <p:nvPicPr>
          <p:cNvPr id="3" name="Picture 2" descr="A group of people in robes&#10;&#10;Description automatically generated with low confidence">
            <a:extLst>
              <a:ext uri="{FF2B5EF4-FFF2-40B4-BE49-F238E27FC236}">
                <a16:creationId xmlns:a16="http://schemas.microsoft.com/office/drawing/2014/main" id="{7E9C755D-34D2-43AA-A748-E9D35FB85AE6}"/>
              </a:ext>
            </a:extLst>
          </p:cNvPr>
          <p:cNvPicPr>
            <a:picLocks noChangeAspect="1"/>
          </p:cNvPicPr>
          <p:nvPr/>
        </p:nvPicPr>
        <p:blipFill>
          <a:blip r:embed="rId3"/>
          <a:stretch>
            <a:fillRect/>
          </a:stretch>
        </p:blipFill>
        <p:spPr>
          <a:xfrm>
            <a:off x="223933" y="670890"/>
            <a:ext cx="2034075" cy="3927286"/>
          </a:xfrm>
          <a:prstGeom prst="rect">
            <a:avLst/>
          </a:prstGeom>
        </p:spPr>
      </p:pic>
    </p:spTree>
    <p:extLst>
      <p:ext uri="{BB962C8B-B14F-4D97-AF65-F5344CB8AC3E}">
        <p14:creationId xmlns:p14="http://schemas.microsoft.com/office/powerpoint/2010/main" val="356665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283099" y="712150"/>
            <a:ext cx="8592000" cy="383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lawyer</a:t>
            </a:r>
            <a:endParaRPr/>
          </a:p>
          <a:p>
            <a:pPr marL="0" lvl="0" indent="0" algn="l" rtl="0">
              <a:spcBef>
                <a:spcPts val="0"/>
              </a:spcBef>
              <a:spcAft>
                <a:spcPts val="0"/>
              </a:spcAft>
              <a:buNone/>
            </a:pPr>
            <a:endParaRPr sz="2400" b="0"/>
          </a:p>
          <a:p>
            <a:pPr marL="0" lvl="0" indent="0" algn="l" rtl="0">
              <a:spcBef>
                <a:spcPts val="0"/>
              </a:spcBef>
              <a:spcAft>
                <a:spcPts val="0"/>
              </a:spcAft>
              <a:buNone/>
            </a:pPr>
            <a:r>
              <a:rPr lang="en" sz="2400" b="0"/>
              <a:t>...expert in the practice of law...developed from the Roman legal experience</a:t>
            </a:r>
            <a:endParaRPr sz="2400" b="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2873828" y="575950"/>
            <a:ext cx="5848021"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Justinian’s Code</a:t>
            </a:r>
            <a:endParaRPr dirty="0"/>
          </a:p>
        </p:txBody>
      </p:sp>
      <p:sp>
        <p:nvSpPr>
          <p:cNvPr id="129" name="Google Shape;129;p23"/>
          <p:cNvSpPr txBox="1">
            <a:spLocks noGrp="1"/>
          </p:cNvSpPr>
          <p:nvPr>
            <p:ph type="body" idx="1"/>
          </p:nvPr>
        </p:nvSpPr>
        <p:spPr>
          <a:xfrm>
            <a:off x="2410112" y="1595776"/>
            <a:ext cx="6584598" cy="3002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CA" dirty="0"/>
              <a:t>Roman Empire split into Eastern &amp; Western parts in 395CE. Justinian was emperor of Eastern or Byzantine empire from 527-565 CE</a:t>
            </a:r>
          </a:p>
          <a:p>
            <a:pPr marL="457200" lvl="0" indent="-342900" algn="l" rtl="0">
              <a:spcBef>
                <a:spcPts val="0"/>
              </a:spcBef>
              <a:spcAft>
                <a:spcPts val="0"/>
              </a:spcAft>
              <a:buSzPts val="1800"/>
              <a:buChar char="●"/>
            </a:pPr>
            <a:endParaRPr lang="en-CA" dirty="0"/>
          </a:p>
          <a:p>
            <a:pPr marL="457200" lvl="0" indent="-342900" algn="l" rtl="0">
              <a:spcBef>
                <a:spcPts val="0"/>
              </a:spcBef>
              <a:spcAft>
                <a:spcPts val="0"/>
              </a:spcAft>
              <a:buSzPts val="1800"/>
              <a:buChar char="●"/>
            </a:pPr>
            <a:r>
              <a:rPr lang="en-CA" dirty="0"/>
              <a:t>He had 1000 years of Roman laws codified as the Justinian Code, a collection of past Roman laws, opinions from legal experts, and new laws he enacted. </a:t>
            </a:r>
          </a:p>
          <a:p>
            <a:pPr marL="457200" lvl="0" indent="-342900" algn="l" rtl="0">
              <a:spcBef>
                <a:spcPts val="0"/>
              </a:spcBef>
              <a:spcAft>
                <a:spcPts val="0"/>
              </a:spcAft>
              <a:buSzPts val="1800"/>
              <a:buChar char="●"/>
            </a:pPr>
            <a:endParaRPr lang="en-CA" dirty="0"/>
          </a:p>
          <a:p>
            <a:pPr marL="457200" lvl="0" indent="-342900" algn="l" rtl="0">
              <a:spcBef>
                <a:spcPts val="0"/>
              </a:spcBef>
              <a:spcAft>
                <a:spcPts val="0"/>
              </a:spcAft>
              <a:buSzPts val="1800"/>
              <a:buChar char="●"/>
            </a:pPr>
            <a:r>
              <a:rPr lang="en-CA" b="1" dirty="0"/>
              <a:t>The Justinian Code emphasized equality under the law.</a:t>
            </a:r>
          </a:p>
        </p:txBody>
      </p:sp>
      <p:pic>
        <p:nvPicPr>
          <p:cNvPr id="3" name="Picture 2" descr="A picture containing mosaic&#10;&#10;Description automatically generated">
            <a:extLst>
              <a:ext uri="{FF2B5EF4-FFF2-40B4-BE49-F238E27FC236}">
                <a16:creationId xmlns:a16="http://schemas.microsoft.com/office/drawing/2014/main" id="{B201266F-E8F6-46B4-8604-742FD35E0D88}"/>
              </a:ext>
            </a:extLst>
          </p:cNvPr>
          <p:cNvPicPr>
            <a:picLocks noChangeAspect="1"/>
          </p:cNvPicPr>
          <p:nvPr/>
        </p:nvPicPr>
        <p:blipFill>
          <a:blip r:embed="rId3"/>
          <a:stretch>
            <a:fillRect/>
          </a:stretch>
        </p:blipFill>
        <p:spPr>
          <a:xfrm>
            <a:off x="354563" y="1352178"/>
            <a:ext cx="2055549" cy="3078046"/>
          </a:xfrm>
          <a:prstGeom prst="rect">
            <a:avLst/>
          </a:prstGeom>
        </p:spPr>
      </p:pic>
    </p:spTree>
    <p:extLst>
      <p:ext uri="{BB962C8B-B14F-4D97-AF65-F5344CB8AC3E}">
        <p14:creationId xmlns:p14="http://schemas.microsoft.com/office/powerpoint/2010/main" val="418962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6F6E-AF50-4CEF-A3E7-B19D84A87DDC}"/>
              </a:ext>
            </a:extLst>
          </p:cNvPr>
          <p:cNvSpPr>
            <a:spLocks noGrp="1"/>
          </p:cNvSpPr>
          <p:nvPr>
            <p:ph type="title"/>
          </p:nvPr>
        </p:nvSpPr>
        <p:spPr>
          <a:xfrm>
            <a:off x="1380931" y="575950"/>
            <a:ext cx="7501812" cy="635400"/>
          </a:xfrm>
        </p:spPr>
        <p:txBody>
          <a:bodyPr/>
          <a:lstStyle/>
          <a:p>
            <a:r>
              <a:rPr lang="en-CA" sz="2800" dirty="0"/>
              <a:t>Key Contributors to Modern Law in Canada</a:t>
            </a:r>
          </a:p>
        </p:txBody>
      </p:sp>
      <p:sp>
        <p:nvSpPr>
          <p:cNvPr id="3" name="Text Placeholder 2">
            <a:extLst>
              <a:ext uri="{FF2B5EF4-FFF2-40B4-BE49-F238E27FC236}">
                <a16:creationId xmlns:a16="http://schemas.microsoft.com/office/drawing/2014/main" id="{2AA27084-A302-414E-A6BB-045391502F99}"/>
              </a:ext>
            </a:extLst>
          </p:cNvPr>
          <p:cNvSpPr>
            <a:spLocks noGrp="1"/>
          </p:cNvSpPr>
          <p:nvPr>
            <p:ph type="body" idx="1"/>
          </p:nvPr>
        </p:nvSpPr>
        <p:spPr/>
        <p:txBody>
          <a:bodyPr/>
          <a:lstStyle/>
          <a:p>
            <a:pPr marL="0" lvl="0" indent="0" algn="l" rtl="0">
              <a:spcBef>
                <a:spcPts val="0"/>
              </a:spcBef>
              <a:spcAft>
                <a:spcPts val="0"/>
              </a:spcAft>
              <a:buNone/>
            </a:pPr>
            <a:r>
              <a:rPr lang="en-CA" sz="2500" dirty="0"/>
              <a:t>3 key contributors:</a:t>
            </a:r>
          </a:p>
          <a:p>
            <a:pPr marL="457200" lvl="0" indent="-342900" algn="l" rtl="0">
              <a:spcBef>
                <a:spcPts val="1600"/>
              </a:spcBef>
              <a:spcAft>
                <a:spcPts val="0"/>
              </a:spcAft>
              <a:buSzPts val="1800"/>
              <a:buChar char="●"/>
            </a:pPr>
            <a:r>
              <a:rPr lang="en-CA" sz="2500" dirty="0"/>
              <a:t>British law</a:t>
            </a:r>
          </a:p>
          <a:p>
            <a:pPr marL="457200" lvl="0" indent="-342900" algn="l" rtl="0">
              <a:spcBef>
                <a:spcPts val="0"/>
              </a:spcBef>
              <a:spcAft>
                <a:spcPts val="0"/>
              </a:spcAft>
              <a:buSzPts val="1800"/>
              <a:buChar char="●"/>
            </a:pPr>
            <a:r>
              <a:rPr lang="en-CA" sz="2500" dirty="0"/>
              <a:t>French law</a:t>
            </a:r>
          </a:p>
          <a:p>
            <a:pPr marL="457200" lvl="0" indent="-342900" algn="l" rtl="0">
              <a:spcBef>
                <a:spcPts val="0"/>
              </a:spcBef>
              <a:spcAft>
                <a:spcPts val="0"/>
              </a:spcAft>
              <a:buSzPts val="1800"/>
              <a:buChar char="●"/>
            </a:pPr>
            <a:r>
              <a:rPr lang="en-CA" sz="2500" dirty="0"/>
              <a:t>Indigenous law</a:t>
            </a:r>
          </a:p>
          <a:p>
            <a:endParaRPr lang="en-CA" dirty="0"/>
          </a:p>
        </p:txBody>
      </p:sp>
    </p:spTree>
    <p:extLst>
      <p:ext uri="{BB962C8B-B14F-4D97-AF65-F5344CB8AC3E}">
        <p14:creationId xmlns:p14="http://schemas.microsoft.com/office/powerpoint/2010/main" val="312345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77E6-A421-4C3B-906E-0D7AA6AC59F3}"/>
              </a:ext>
            </a:extLst>
          </p:cNvPr>
          <p:cNvSpPr>
            <a:spLocks noGrp="1"/>
          </p:cNvSpPr>
          <p:nvPr>
            <p:ph type="title"/>
          </p:nvPr>
        </p:nvSpPr>
        <p:spPr/>
        <p:txBody>
          <a:bodyPr/>
          <a:lstStyle/>
          <a:p>
            <a:r>
              <a:rPr lang="en" dirty="0"/>
              <a:t>Timeline of Modern Legal History</a:t>
            </a:r>
            <a:endParaRPr lang="en-CA" dirty="0"/>
          </a:p>
        </p:txBody>
      </p:sp>
      <p:sp>
        <p:nvSpPr>
          <p:cNvPr id="3" name="Text Placeholder 2">
            <a:extLst>
              <a:ext uri="{FF2B5EF4-FFF2-40B4-BE49-F238E27FC236}">
                <a16:creationId xmlns:a16="http://schemas.microsoft.com/office/drawing/2014/main" id="{C80E408C-F126-4126-AA60-3BD9FA344AA3}"/>
              </a:ext>
            </a:extLst>
          </p:cNvPr>
          <p:cNvSpPr>
            <a:spLocks noGrp="1"/>
          </p:cNvSpPr>
          <p:nvPr>
            <p:ph type="body" idx="1"/>
          </p:nvPr>
        </p:nvSpPr>
        <p:spPr/>
        <p:txBody>
          <a:bodyPr/>
          <a:lstStyle/>
          <a:p>
            <a:pPr marL="457200" lvl="0" indent="-342900" algn="l" rtl="0">
              <a:spcBef>
                <a:spcPts val="0"/>
              </a:spcBef>
              <a:spcAft>
                <a:spcPts val="0"/>
              </a:spcAft>
              <a:buSzPts val="1800"/>
              <a:buChar char="●"/>
            </a:pPr>
            <a:r>
              <a:rPr lang="en-CA" dirty="0"/>
              <a:t>1066 CE  --  feudal law established in England by William the Conqueror</a:t>
            </a:r>
          </a:p>
          <a:p>
            <a:pPr marL="457200" lvl="0" indent="-342900" algn="l" rtl="0">
              <a:spcBef>
                <a:spcPts val="0"/>
              </a:spcBef>
              <a:spcAft>
                <a:spcPts val="0"/>
              </a:spcAft>
              <a:buSzPts val="1800"/>
              <a:buChar char="●"/>
            </a:pPr>
            <a:r>
              <a:rPr lang="en-CA" dirty="0"/>
              <a:t>1100s CE  --  Henry II of England reforms law and establishes the jury system</a:t>
            </a:r>
          </a:p>
          <a:p>
            <a:pPr marL="457200" lvl="0" indent="-342900" algn="l" rtl="0">
              <a:spcBef>
                <a:spcPts val="0"/>
              </a:spcBef>
              <a:spcAft>
                <a:spcPts val="0"/>
              </a:spcAft>
              <a:buSzPts val="1800"/>
              <a:buChar char="●"/>
            </a:pPr>
            <a:r>
              <a:rPr lang="en-CA" dirty="0"/>
              <a:t>1215 CE  --  King John of England signs Magna Carta...established Rule of Law</a:t>
            </a:r>
          </a:p>
          <a:p>
            <a:pPr marL="457200" lvl="0" indent="-342900" algn="l" rtl="0">
              <a:spcBef>
                <a:spcPts val="0"/>
              </a:spcBef>
              <a:spcAft>
                <a:spcPts val="0"/>
              </a:spcAft>
              <a:buSzPts val="1800"/>
              <a:buChar char="●"/>
            </a:pPr>
            <a:r>
              <a:rPr lang="en-CA" dirty="0"/>
              <a:t>1450 CE  --  Great Binding Law established by Iroquois Confederacy</a:t>
            </a:r>
          </a:p>
          <a:p>
            <a:pPr marL="457200" lvl="0" indent="-342900" algn="l" rtl="0">
              <a:spcBef>
                <a:spcPts val="0"/>
              </a:spcBef>
              <a:spcAft>
                <a:spcPts val="0"/>
              </a:spcAft>
              <a:buSzPts val="1800"/>
              <a:buChar char="●"/>
            </a:pPr>
            <a:r>
              <a:rPr lang="en-CA" dirty="0"/>
              <a:t>1804 CE  --  Napoleonic Code goes into effect in France</a:t>
            </a:r>
          </a:p>
          <a:p>
            <a:endParaRPr lang="en-CA" dirty="0"/>
          </a:p>
        </p:txBody>
      </p:sp>
    </p:spTree>
    <p:extLst>
      <p:ext uri="{BB962C8B-B14F-4D97-AF65-F5344CB8AC3E}">
        <p14:creationId xmlns:p14="http://schemas.microsoft.com/office/powerpoint/2010/main" val="753855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23D94-28AC-4FAE-A4F5-A7FF58240C63}"/>
              </a:ext>
            </a:extLst>
          </p:cNvPr>
          <p:cNvSpPr>
            <a:spLocks noGrp="1"/>
          </p:cNvSpPr>
          <p:nvPr>
            <p:ph type="title"/>
          </p:nvPr>
        </p:nvSpPr>
        <p:spPr>
          <a:xfrm>
            <a:off x="2614006" y="575950"/>
            <a:ext cx="6321600" cy="635400"/>
          </a:xfrm>
        </p:spPr>
        <p:txBody>
          <a:bodyPr/>
          <a:lstStyle/>
          <a:p>
            <a:r>
              <a:rPr lang="en" dirty="0"/>
              <a:t>Early British Law</a:t>
            </a:r>
            <a:endParaRPr lang="en-CA" dirty="0"/>
          </a:p>
        </p:txBody>
      </p:sp>
      <p:sp>
        <p:nvSpPr>
          <p:cNvPr id="3" name="Text Placeholder 2">
            <a:extLst>
              <a:ext uri="{FF2B5EF4-FFF2-40B4-BE49-F238E27FC236}">
                <a16:creationId xmlns:a16="http://schemas.microsoft.com/office/drawing/2014/main" id="{F12E6841-105A-406A-B5C9-1E29C4D2F09A}"/>
              </a:ext>
            </a:extLst>
          </p:cNvPr>
          <p:cNvSpPr>
            <a:spLocks noGrp="1"/>
          </p:cNvSpPr>
          <p:nvPr>
            <p:ph type="body" idx="1"/>
          </p:nvPr>
        </p:nvSpPr>
        <p:spPr>
          <a:xfrm>
            <a:off x="2747755" y="1511558"/>
            <a:ext cx="6321600" cy="3055991"/>
          </a:xfrm>
        </p:spPr>
        <p:txBody>
          <a:bodyPr/>
          <a:lstStyle/>
          <a:p>
            <a:pPr marL="457200" lvl="0" indent="-342900" algn="l" rtl="0">
              <a:spcBef>
                <a:spcPts val="0"/>
              </a:spcBef>
              <a:spcAft>
                <a:spcPts val="0"/>
              </a:spcAft>
              <a:buSzPts val="1800"/>
              <a:buChar char="●"/>
            </a:pPr>
            <a:r>
              <a:rPr lang="en-CA" sz="2000" dirty="0"/>
              <a:t>after Romans left England (around 410 CE), Britons turned to God to determine guilt/innocence</a:t>
            </a:r>
          </a:p>
          <a:p>
            <a:pPr marL="114300" lvl="0" indent="0" algn="l" rtl="0">
              <a:spcBef>
                <a:spcPts val="0"/>
              </a:spcBef>
              <a:spcAft>
                <a:spcPts val="0"/>
              </a:spcAft>
              <a:buSzPts val="1800"/>
              <a:buNone/>
            </a:pPr>
            <a:endParaRPr lang="en-CA" sz="2000" dirty="0"/>
          </a:p>
          <a:p>
            <a:pPr marL="914400" lvl="1" indent="-317500" algn="l" rtl="0">
              <a:spcBef>
                <a:spcPts val="0"/>
              </a:spcBef>
              <a:spcAft>
                <a:spcPts val="0"/>
              </a:spcAft>
              <a:buSzPts val="1400"/>
              <a:buChar char="○"/>
            </a:pPr>
            <a:r>
              <a:rPr lang="en-CA" sz="2000" dirty="0"/>
              <a:t>believed that God would naturally punish guilty people...innocent people wouldn’t be harmed</a:t>
            </a:r>
          </a:p>
          <a:p>
            <a:pPr marL="914400" lvl="1" indent="-317500" algn="l" rtl="0">
              <a:spcBef>
                <a:spcPts val="0"/>
              </a:spcBef>
              <a:spcAft>
                <a:spcPts val="0"/>
              </a:spcAft>
              <a:buSzPts val="1400"/>
              <a:buChar char="○"/>
            </a:pPr>
            <a:endParaRPr lang="en-CA" dirty="0"/>
          </a:p>
          <a:p>
            <a:endParaRPr lang="en-CA" dirty="0"/>
          </a:p>
        </p:txBody>
      </p:sp>
      <p:pic>
        <p:nvPicPr>
          <p:cNvPr id="5" name="Picture 4" descr="A painting of a group of people&#10;&#10;Description automatically generated with low confidence">
            <a:extLst>
              <a:ext uri="{FF2B5EF4-FFF2-40B4-BE49-F238E27FC236}">
                <a16:creationId xmlns:a16="http://schemas.microsoft.com/office/drawing/2014/main" id="{88E27AB0-8A02-43A6-B177-598C5B13B9BA}"/>
              </a:ext>
            </a:extLst>
          </p:cNvPr>
          <p:cNvPicPr>
            <a:picLocks noChangeAspect="1"/>
          </p:cNvPicPr>
          <p:nvPr/>
        </p:nvPicPr>
        <p:blipFill>
          <a:blip r:embed="rId2"/>
          <a:stretch>
            <a:fillRect/>
          </a:stretch>
        </p:blipFill>
        <p:spPr>
          <a:xfrm>
            <a:off x="407310" y="1353965"/>
            <a:ext cx="2206696" cy="3213584"/>
          </a:xfrm>
          <a:prstGeom prst="rect">
            <a:avLst/>
          </a:prstGeom>
        </p:spPr>
      </p:pic>
    </p:spTree>
    <p:extLst>
      <p:ext uri="{BB962C8B-B14F-4D97-AF65-F5344CB8AC3E}">
        <p14:creationId xmlns:p14="http://schemas.microsoft.com/office/powerpoint/2010/main" val="171729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23D94-28AC-4FAE-A4F5-A7FF58240C63}"/>
              </a:ext>
            </a:extLst>
          </p:cNvPr>
          <p:cNvSpPr>
            <a:spLocks noGrp="1"/>
          </p:cNvSpPr>
          <p:nvPr>
            <p:ph type="title"/>
          </p:nvPr>
        </p:nvSpPr>
        <p:spPr/>
        <p:txBody>
          <a:bodyPr/>
          <a:lstStyle/>
          <a:p>
            <a:r>
              <a:rPr lang="en" dirty="0"/>
              <a:t>Early British Law  </a:t>
            </a:r>
            <a:r>
              <a:rPr lang="en" sz="1800" dirty="0"/>
              <a:t>(cont.)</a:t>
            </a:r>
            <a:endParaRPr lang="en-CA" sz="1800" dirty="0"/>
          </a:p>
        </p:txBody>
      </p:sp>
      <p:sp>
        <p:nvSpPr>
          <p:cNvPr id="3" name="Text Placeholder 2">
            <a:extLst>
              <a:ext uri="{FF2B5EF4-FFF2-40B4-BE49-F238E27FC236}">
                <a16:creationId xmlns:a16="http://schemas.microsoft.com/office/drawing/2014/main" id="{F12E6841-105A-406A-B5C9-1E29C4D2F09A}"/>
              </a:ext>
            </a:extLst>
          </p:cNvPr>
          <p:cNvSpPr>
            <a:spLocks noGrp="1"/>
          </p:cNvSpPr>
          <p:nvPr>
            <p:ph type="body" idx="1"/>
          </p:nvPr>
        </p:nvSpPr>
        <p:spPr>
          <a:xfrm>
            <a:off x="4571999" y="1211350"/>
            <a:ext cx="4497355" cy="3356200"/>
          </a:xfrm>
        </p:spPr>
        <p:txBody>
          <a:bodyPr/>
          <a:lstStyle/>
          <a:p>
            <a:pPr marL="914400" lvl="1" indent="-317500" algn="l" rtl="0">
              <a:spcBef>
                <a:spcPts val="0"/>
              </a:spcBef>
              <a:spcAft>
                <a:spcPts val="0"/>
              </a:spcAft>
              <a:buSzPts val="1400"/>
              <a:buChar char="○"/>
            </a:pPr>
            <a:endParaRPr lang="en-CA" dirty="0"/>
          </a:p>
          <a:p>
            <a:pPr marL="457200" lvl="0" indent="-342900" algn="l" rtl="0">
              <a:spcBef>
                <a:spcPts val="0"/>
              </a:spcBef>
              <a:spcAft>
                <a:spcPts val="0"/>
              </a:spcAft>
              <a:buSzPts val="1800"/>
              <a:buChar char="●"/>
            </a:pPr>
            <a:r>
              <a:rPr lang="en-CA" sz="2000" dirty="0"/>
              <a:t>believed that God would reveal guilt/innocence through a test of ‘chance’</a:t>
            </a:r>
          </a:p>
          <a:p>
            <a:pPr lvl="1">
              <a:spcBef>
                <a:spcPts val="0"/>
              </a:spcBef>
            </a:pPr>
            <a:r>
              <a:rPr lang="en-CA" sz="2000" dirty="0"/>
              <a:t>trial by combat</a:t>
            </a:r>
          </a:p>
          <a:p>
            <a:pPr lvl="1">
              <a:spcBef>
                <a:spcPts val="0"/>
              </a:spcBef>
            </a:pPr>
            <a:r>
              <a:rPr lang="en-CA" sz="2000" dirty="0"/>
              <a:t>trial by oath-helping</a:t>
            </a:r>
          </a:p>
          <a:p>
            <a:pPr marL="914400" lvl="1" indent="-317500" algn="l" rtl="0">
              <a:spcBef>
                <a:spcPts val="0"/>
              </a:spcBef>
              <a:spcAft>
                <a:spcPts val="0"/>
              </a:spcAft>
              <a:buSzPts val="1400"/>
              <a:buChar char="○"/>
            </a:pPr>
            <a:r>
              <a:rPr lang="en-CA" sz="2000" dirty="0"/>
              <a:t>trial by ordeal</a:t>
            </a:r>
          </a:p>
          <a:p>
            <a:endParaRPr lang="en-CA" dirty="0"/>
          </a:p>
        </p:txBody>
      </p:sp>
      <p:pic>
        <p:nvPicPr>
          <p:cNvPr id="5" name="Picture 4" descr="A picture containing text&#10;&#10;Description automatically generated">
            <a:extLst>
              <a:ext uri="{FF2B5EF4-FFF2-40B4-BE49-F238E27FC236}">
                <a16:creationId xmlns:a16="http://schemas.microsoft.com/office/drawing/2014/main" id="{BEE0CF0B-1BF2-402B-AC97-471BF27A6C5D}"/>
              </a:ext>
            </a:extLst>
          </p:cNvPr>
          <p:cNvPicPr>
            <a:picLocks noChangeAspect="1"/>
          </p:cNvPicPr>
          <p:nvPr/>
        </p:nvPicPr>
        <p:blipFill>
          <a:blip r:embed="rId3"/>
          <a:stretch>
            <a:fillRect/>
          </a:stretch>
        </p:blipFill>
        <p:spPr>
          <a:xfrm>
            <a:off x="256643" y="1330036"/>
            <a:ext cx="4220353" cy="3165264"/>
          </a:xfrm>
          <a:prstGeom prst="rect">
            <a:avLst/>
          </a:prstGeom>
        </p:spPr>
      </p:pic>
    </p:spTree>
    <p:extLst>
      <p:ext uri="{BB962C8B-B14F-4D97-AF65-F5344CB8AC3E}">
        <p14:creationId xmlns:p14="http://schemas.microsoft.com/office/powerpoint/2010/main" val="316775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beginning...</a:t>
            </a:r>
            <a:endParaRPr/>
          </a:p>
        </p:txBody>
      </p:sp>
      <p:sp>
        <p:nvSpPr>
          <p:cNvPr id="79" name="Google Shape;79;p1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...societies made laws…</a:t>
            </a:r>
            <a:endParaRPr/>
          </a:p>
          <a:p>
            <a:pPr marL="0" lvl="0" indent="0" algn="ctr" rtl="0">
              <a:spcBef>
                <a:spcPts val="1600"/>
              </a:spcBef>
              <a:spcAft>
                <a:spcPts val="0"/>
              </a:spcAft>
              <a:buNone/>
            </a:pPr>
            <a:r>
              <a:rPr lang="en" b="1"/>
              <a:t>BUT</a:t>
            </a:r>
            <a:endParaRPr b="1"/>
          </a:p>
          <a:p>
            <a:pPr marL="0" lvl="0" indent="0" algn="ctr" rtl="0">
              <a:spcBef>
                <a:spcPts val="1600"/>
              </a:spcBef>
              <a:spcAft>
                <a:spcPts val="0"/>
              </a:spcAft>
              <a:buNone/>
            </a:pPr>
            <a:r>
              <a:rPr lang="en"/>
              <a:t>societies change…</a:t>
            </a:r>
            <a:endParaRPr/>
          </a:p>
          <a:p>
            <a:pPr marL="0" lvl="0" indent="0" algn="ctr" rtl="0">
              <a:spcBef>
                <a:spcPts val="1600"/>
              </a:spcBef>
              <a:spcAft>
                <a:spcPts val="0"/>
              </a:spcAft>
              <a:buNone/>
            </a:pPr>
            <a:r>
              <a:rPr lang="en"/>
              <a:t>...so…</a:t>
            </a:r>
            <a:endParaRPr/>
          </a:p>
          <a:p>
            <a:pPr marL="0" lvl="0" indent="0" algn="ctr" rtl="0">
              <a:spcBef>
                <a:spcPts val="1600"/>
              </a:spcBef>
              <a:spcAft>
                <a:spcPts val="1600"/>
              </a:spcAft>
              <a:buNone/>
            </a:pPr>
            <a:r>
              <a:rPr lang="en" b="1"/>
              <a:t>LAWS CONSTANTLY CHANGE/EVOLVE</a:t>
            </a:r>
            <a:endParaRPr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B4C4-E491-490F-ABEB-FD27B1AA39F7}"/>
              </a:ext>
            </a:extLst>
          </p:cNvPr>
          <p:cNvSpPr>
            <a:spLocks noGrp="1"/>
          </p:cNvSpPr>
          <p:nvPr>
            <p:ph type="title"/>
          </p:nvPr>
        </p:nvSpPr>
        <p:spPr>
          <a:xfrm>
            <a:off x="283102" y="712141"/>
            <a:ext cx="8618301" cy="3835500"/>
          </a:xfrm>
        </p:spPr>
        <p:txBody>
          <a:bodyPr/>
          <a:lstStyle/>
          <a:p>
            <a:r>
              <a:rPr lang="en" dirty="0"/>
              <a:t>trial by combat</a:t>
            </a:r>
            <a:br>
              <a:rPr lang="en" dirty="0"/>
            </a:br>
            <a:br>
              <a:rPr lang="en" dirty="0"/>
            </a:br>
            <a:r>
              <a:rPr lang="en" sz="3000" b="0" dirty="0"/>
              <a:t>...determining guilt or innocence by fighting a duel...survivor is innocent</a:t>
            </a:r>
            <a:endParaRPr lang="en-CA" sz="3000" dirty="0"/>
          </a:p>
        </p:txBody>
      </p:sp>
      <p:pic>
        <p:nvPicPr>
          <p:cNvPr id="4" name="Picture 3" descr="A picture containing text, indoor, painting, fabric&#10;&#10;Description automatically generated">
            <a:extLst>
              <a:ext uri="{FF2B5EF4-FFF2-40B4-BE49-F238E27FC236}">
                <a16:creationId xmlns:a16="http://schemas.microsoft.com/office/drawing/2014/main" id="{99B7DA62-90FE-401D-8103-98AF667000FE}"/>
              </a:ext>
            </a:extLst>
          </p:cNvPr>
          <p:cNvPicPr>
            <a:picLocks noChangeAspect="1"/>
          </p:cNvPicPr>
          <p:nvPr/>
        </p:nvPicPr>
        <p:blipFill>
          <a:blip r:embed="rId2"/>
          <a:stretch>
            <a:fillRect/>
          </a:stretch>
        </p:blipFill>
        <p:spPr>
          <a:xfrm>
            <a:off x="5303817" y="510146"/>
            <a:ext cx="3429000" cy="2119745"/>
          </a:xfrm>
          <a:prstGeom prst="rect">
            <a:avLst/>
          </a:prstGeom>
        </p:spPr>
      </p:pic>
    </p:spTree>
    <p:extLst>
      <p:ext uri="{BB962C8B-B14F-4D97-AF65-F5344CB8AC3E}">
        <p14:creationId xmlns:p14="http://schemas.microsoft.com/office/powerpoint/2010/main" val="1563396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AAFDD-F576-4640-8021-118A8BFEAA80}"/>
              </a:ext>
            </a:extLst>
          </p:cNvPr>
          <p:cNvSpPr>
            <a:spLocks noGrp="1"/>
          </p:cNvSpPr>
          <p:nvPr>
            <p:ph type="title"/>
          </p:nvPr>
        </p:nvSpPr>
        <p:spPr/>
        <p:txBody>
          <a:bodyPr/>
          <a:lstStyle/>
          <a:p>
            <a:endParaRPr lang="en-CA"/>
          </a:p>
        </p:txBody>
      </p:sp>
      <p:pic>
        <p:nvPicPr>
          <p:cNvPr id="3" name="Online Media 2" title="Extended Clip | The Last Duel | 20th Century Studios">
            <a:hlinkClick r:id="" action="ppaction://media"/>
            <a:extLst>
              <a:ext uri="{FF2B5EF4-FFF2-40B4-BE49-F238E27FC236}">
                <a16:creationId xmlns:a16="http://schemas.microsoft.com/office/drawing/2014/main" id="{8936AFFE-869D-4524-A28D-B3B2F324D58E}"/>
              </a:ext>
            </a:extLst>
          </p:cNvPr>
          <p:cNvPicPr>
            <a:picLocks noRot="1" noChangeAspect="1"/>
          </p:cNvPicPr>
          <p:nvPr>
            <a:videoFile r:link="rId1"/>
          </p:nvPr>
        </p:nvPicPr>
        <p:blipFill>
          <a:blip r:embed="rId3"/>
          <a:stretch>
            <a:fillRect/>
          </a:stretch>
        </p:blipFill>
        <p:spPr>
          <a:xfrm>
            <a:off x="524669" y="285008"/>
            <a:ext cx="8197126" cy="4631376"/>
          </a:xfrm>
          <a:prstGeom prst="rect">
            <a:avLst/>
          </a:prstGeom>
        </p:spPr>
      </p:pic>
    </p:spTree>
    <p:extLst>
      <p:ext uri="{BB962C8B-B14F-4D97-AF65-F5344CB8AC3E}">
        <p14:creationId xmlns:p14="http://schemas.microsoft.com/office/powerpoint/2010/main" val="265567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67952-B5C0-43FB-A5D4-C2F985759699}"/>
              </a:ext>
            </a:extLst>
          </p:cNvPr>
          <p:cNvSpPr>
            <a:spLocks noGrp="1"/>
          </p:cNvSpPr>
          <p:nvPr>
            <p:ph type="title"/>
          </p:nvPr>
        </p:nvSpPr>
        <p:spPr>
          <a:xfrm>
            <a:off x="223726" y="1308000"/>
            <a:ext cx="8506334" cy="3835500"/>
          </a:xfrm>
        </p:spPr>
        <p:txBody>
          <a:bodyPr/>
          <a:lstStyle/>
          <a:p>
            <a:pPr marL="0" lvl="0" indent="0" rtl="0">
              <a:spcBef>
                <a:spcPts val="0"/>
              </a:spcBef>
              <a:spcAft>
                <a:spcPts val="0"/>
              </a:spcAft>
            </a:pPr>
            <a:r>
              <a:rPr lang="en-CA" sz="4000" dirty="0"/>
              <a:t>trial by oath-helping</a:t>
            </a:r>
            <a:br>
              <a:rPr lang="en-CA" dirty="0"/>
            </a:br>
            <a:br>
              <a:rPr lang="en-CA" sz="4800" b="0" dirty="0"/>
            </a:br>
            <a:r>
              <a:rPr lang="en-CA" sz="2400" b="0" dirty="0"/>
              <a:t>...determining guilt or innocence by having people swear an oath before God that the accused was innocent</a:t>
            </a:r>
            <a:endParaRPr lang="en-CA" sz="2400" dirty="0"/>
          </a:p>
        </p:txBody>
      </p:sp>
      <p:pic>
        <p:nvPicPr>
          <p:cNvPr id="4" name="Picture 3" descr="Text&#10;&#10;Description automatically generated with medium confidence">
            <a:extLst>
              <a:ext uri="{FF2B5EF4-FFF2-40B4-BE49-F238E27FC236}">
                <a16:creationId xmlns:a16="http://schemas.microsoft.com/office/drawing/2014/main" id="{DAA8BA5A-2524-45F0-9D80-848804E851A5}"/>
              </a:ext>
            </a:extLst>
          </p:cNvPr>
          <p:cNvPicPr>
            <a:picLocks noChangeAspect="1"/>
          </p:cNvPicPr>
          <p:nvPr/>
        </p:nvPicPr>
        <p:blipFill>
          <a:blip r:embed="rId2"/>
          <a:stretch>
            <a:fillRect/>
          </a:stretch>
        </p:blipFill>
        <p:spPr>
          <a:xfrm>
            <a:off x="5951443" y="320634"/>
            <a:ext cx="2885704" cy="2885704"/>
          </a:xfrm>
          <a:prstGeom prst="rect">
            <a:avLst/>
          </a:prstGeom>
        </p:spPr>
      </p:pic>
    </p:spTree>
    <p:extLst>
      <p:ext uri="{BB962C8B-B14F-4D97-AF65-F5344CB8AC3E}">
        <p14:creationId xmlns:p14="http://schemas.microsoft.com/office/powerpoint/2010/main" val="1126583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67952-B5C0-43FB-A5D4-C2F985759699}"/>
              </a:ext>
            </a:extLst>
          </p:cNvPr>
          <p:cNvSpPr>
            <a:spLocks noGrp="1"/>
          </p:cNvSpPr>
          <p:nvPr>
            <p:ph type="title"/>
          </p:nvPr>
        </p:nvSpPr>
        <p:spPr>
          <a:xfrm>
            <a:off x="283103" y="1306286"/>
            <a:ext cx="8506334" cy="3524495"/>
          </a:xfrm>
        </p:spPr>
        <p:txBody>
          <a:bodyPr/>
          <a:lstStyle/>
          <a:p>
            <a:pPr marL="0" lvl="0" indent="0" rtl="0">
              <a:spcBef>
                <a:spcPts val="0"/>
              </a:spcBef>
              <a:spcAft>
                <a:spcPts val="0"/>
              </a:spcAft>
            </a:pPr>
            <a:r>
              <a:rPr lang="en-CA" dirty="0"/>
              <a:t>trial by ordeal</a:t>
            </a:r>
            <a:br>
              <a:rPr lang="en-CA" dirty="0"/>
            </a:br>
            <a:br>
              <a:rPr lang="en-CA" sz="4800" b="0" dirty="0"/>
            </a:br>
            <a:r>
              <a:rPr lang="en-CA" sz="2400" b="0" dirty="0"/>
              <a:t>...determining guilt or innocence by torturing accused person...if they survived, they were considered innocent...if they died, they were considered guilty</a:t>
            </a:r>
            <a:endParaRPr lang="en-CA" sz="2400" dirty="0"/>
          </a:p>
        </p:txBody>
      </p:sp>
      <p:pic>
        <p:nvPicPr>
          <p:cNvPr id="4" name="Picture 3" descr="A picture containing text&#10;&#10;Description automatically generated">
            <a:extLst>
              <a:ext uri="{FF2B5EF4-FFF2-40B4-BE49-F238E27FC236}">
                <a16:creationId xmlns:a16="http://schemas.microsoft.com/office/drawing/2014/main" id="{9BF72952-6DE7-4ED5-8A4D-BFD3149F70C9}"/>
              </a:ext>
            </a:extLst>
          </p:cNvPr>
          <p:cNvPicPr>
            <a:picLocks noChangeAspect="1"/>
          </p:cNvPicPr>
          <p:nvPr/>
        </p:nvPicPr>
        <p:blipFill>
          <a:blip r:embed="rId3"/>
          <a:stretch>
            <a:fillRect/>
          </a:stretch>
        </p:blipFill>
        <p:spPr>
          <a:xfrm>
            <a:off x="4927482" y="312718"/>
            <a:ext cx="3861955" cy="2317173"/>
          </a:xfrm>
          <a:prstGeom prst="rect">
            <a:avLst/>
          </a:prstGeom>
        </p:spPr>
      </p:pic>
    </p:spTree>
    <p:extLst>
      <p:ext uri="{BB962C8B-B14F-4D97-AF65-F5344CB8AC3E}">
        <p14:creationId xmlns:p14="http://schemas.microsoft.com/office/powerpoint/2010/main" val="2300163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2A089-F7CF-49C9-9826-EEB5F7035698}"/>
              </a:ext>
            </a:extLst>
          </p:cNvPr>
          <p:cNvSpPr>
            <a:spLocks noGrp="1"/>
          </p:cNvSpPr>
          <p:nvPr>
            <p:ph type="title"/>
          </p:nvPr>
        </p:nvSpPr>
        <p:spPr/>
        <p:txBody>
          <a:bodyPr/>
          <a:lstStyle/>
          <a:p>
            <a:endParaRPr lang="en-CA"/>
          </a:p>
        </p:txBody>
      </p:sp>
      <p:pic>
        <p:nvPicPr>
          <p:cNvPr id="3" name="Online Media 2" title="Monty Python Witch Burning Trial Clip HD">
            <a:hlinkClick r:id="" action="ppaction://media"/>
            <a:extLst>
              <a:ext uri="{FF2B5EF4-FFF2-40B4-BE49-F238E27FC236}">
                <a16:creationId xmlns:a16="http://schemas.microsoft.com/office/drawing/2014/main" id="{CC45BA5A-9449-4469-83EB-13BFDC514977}"/>
              </a:ext>
            </a:extLst>
          </p:cNvPr>
          <p:cNvPicPr>
            <a:picLocks noRot="1" noChangeAspect="1"/>
          </p:cNvPicPr>
          <p:nvPr>
            <a:videoFile r:link="rId1"/>
          </p:nvPr>
        </p:nvPicPr>
        <p:blipFill>
          <a:blip r:embed="rId3"/>
          <a:stretch>
            <a:fillRect/>
          </a:stretch>
        </p:blipFill>
        <p:spPr>
          <a:xfrm>
            <a:off x="748681" y="411575"/>
            <a:ext cx="7646638" cy="4320350"/>
          </a:xfrm>
          <a:prstGeom prst="rect">
            <a:avLst/>
          </a:prstGeom>
        </p:spPr>
      </p:pic>
    </p:spTree>
    <p:extLst>
      <p:ext uri="{BB962C8B-B14F-4D97-AF65-F5344CB8AC3E}">
        <p14:creationId xmlns:p14="http://schemas.microsoft.com/office/powerpoint/2010/main" val="290294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EC650-F61B-4A48-AA8E-649D60AFB292}"/>
              </a:ext>
            </a:extLst>
          </p:cNvPr>
          <p:cNvSpPr>
            <a:spLocks noGrp="1"/>
          </p:cNvSpPr>
          <p:nvPr>
            <p:ph type="title"/>
          </p:nvPr>
        </p:nvSpPr>
        <p:spPr/>
        <p:txBody>
          <a:bodyPr/>
          <a:lstStyle/>
          <a:p>
            <a:r>
              <a:rPr lang="en" dirty="0"/>
              <a:t>Opposing Sides</a:t>
            </a:r>
            <a:endParaRPr lang="en-CA" dirty="0"/>
          </a:p>
        </p:txBody>
      </p:sp>
      <p:sp>
        <p:nvSpPr>
          <p:cNvPr id="3" name="Text Placeholder 2">
            <a:extLst>
              <a:ext uri="{FF2B5EF4-FFF2-40B4-BE49-F238E27FC236}">
                <a16:creationId xmlns:a16="http://schemas.microsoft.com/office/drawing/2014/main" id="{3AA304EB-9198-4052-8C30-035C1F2993A3}"/>
              </a:ext>
            </a:extLst>
          </p:cNvPr>
          <p:cNvSpPr>
            <a:spLocks noGrp="1"/>
          </p:cNvSpPr>
          <p:nvPr>
            <p:ph type="body" idx="1"/>
          </p:nvPr>
        </p:nvSpPr>
        <p:spPr>
          <a:xfrm>
            <a:off x="2671369" y="1565150"/>
            <a:ext cx="6321600" cy="3002400"/>
          </a:xfrm>
        </p:spPr>
        <p:txBody>
          <a:bodyPr/>
          <a:lstStyle/>
          <a:p>
            <a:pPr marL="457200" lvl="0" indent="-342900" algn="l" rtl="0">
              <a:spcBef>
                <a:spcPts val="0"/>
              </a:spcBef>
              <a:spcAft>
                <a:spcPts val="0"/>
              </a:spcAft>
              <a:buSzPts val="1800"/>
              <a:buChar char="●"/>
            </a:pPr>
            <a:r>
              <a:rPr lang="en-CA" sz="2300" dirty="0"/>
              <a:t>legal system is based on two parties arguing their opposing points</a:t>
            </a:r>
          </a:p>
          <a:p>
            <a:pPr marL="114300" lvl="0" indent="0" algn="l" rtl="0">
              <a:spcBef>
                <a:spcPts val="0"/>
              </a:spcBef>
              <a:spcAft>
                <a:spcPts val="0"/>
              </a:spcAft>
              <a:buSzPts val="1800"/>
              <a:buNone/>
            </a:pPr>
            <a:endParaRPr lang="en-CA" sz="2300" dirty="0"/>
          </a:p>
          <a:p>
            <a:pPr marL="457200" lvl="0" indent="-342900" algn="l" rtl="0">
              <a:spcBef>
                <a:spcPts val="0"/>
              </a:spcBef>
              <a:spcAft>
                <a:spcPts val="0"/>
              </a:spcAft>
              <a:buSzPts val="1800"/>
              <a:buChar char="●"/>
            </a:pPr>
            <a:r>
              <a:rPr lang="en-CA" sz="2300" dirty="0"/>
              <a:t>the three previous tests of chance (trial by ordeal, trial by combat, trial by oath-helping) helped to establish adversarial system</a:t>
            </a:r>
          </a:p>
          <a:p>
            <a:pPr marL="914400" lvl="1" indent="-317500" algn="l" rtl="0">
              <a:spcBef>
                <a:spcPts val="0"/>
              </a:spcBef>
              <a:spcAft>
                <a:spcPts val="0"/>
              </a:spcAft>
              <a:buSzPts val="1400"/>
              <a:buChar char="○"/>
            </a:pPr>
            <a:r>
              <a:rPr lang="en-CA" sz="2300" dirty="0"/>
              <a:t>2 opposing sides + 1 judge</a:t>
            </a:r>
          </a:p>
          <a:p>
            <a:endParaRPr lang="en-CA" dirty="0"/>
          </a:p>
        </p:txBody>
      </p:sp>
    </p:spTree>
    <p:extLst>
      <p:ext uri="{BB962C8B-B14F-4D97-AF65-F5344CB8AC3E}">
        <p14:creationId xmlns:p14="http://schemas.microsoft.com/office/powerpoint/2010/main" val="248464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with low confidence">
            <a:extLst>
              <a:ext uri="{FF2B5EF4-FFF2-40B4-BE49-F238E27FC236}">
                <a16:creationId xmlns:a16="http://schemas.microsoft.com/office/drawing/2014/main" id="{5BF1AD49-81F6-4B63-9CC9-5B3492D564CD}"/>
              </a:ext>
            </a:extLst>
          </p:cNvPr>
          <p:cNvPicPr>
            <a:picLocks noChangeAspect="1"/>
          </p:cNvPicPr>
          <p:nvPr/>
        </p:nvPicPr>
        <p:blipFill>
          <a:blip r:embed="rId2"/>
          <a:stretch>
            <a:fillRect/>
          </a:stretch>
        </p:blipFill>
        <p:spPr>
          <a:xfrm>
            <a:off x="169693" y="954270"/>
            <a:ext cx="2834764" cy="3613280"/>
          </a:xfrm>
          <a:prstGeom prst="rect">
            <a:avLst/>
          </a:prstGeom>
        </p:spPr>
      </p:pic>
      <p:sp>
        <p:nvSpPr>
          <p:cNvPr id="2" name="Title 1">
            <a:extLst>
              <a:ext uri="{FF2B5EF4-FFF2-40B4-BE49-F238E27FC236}">
                <a16:creationId xmlns:a16="http://schemas.microsoft.com/office/drawing/2014/main" id="{38AB93B7-9890-426A-96C8-DC395C69BF8D}"/>
              </a:ext>
            </a:extLst>
          </p:cNvPr>
          <p:cNvSpPr>
            <a:spLocks noGrp="1"/>
          </p:cNvSpPr>
          <p:nvPr>
            <p:ph type="title"/>
          </p:nvPr>
        </p:nvSpPr>
        <p:spPr>
          <a:xfrm>
            <a:off x="3020126" y="445321"/>
            <a:ext cx="5586764" cy="635400"/>
          </a:xfrm>
        </p:spPr>
        <p:txBody>
          <a:bodyPr/>
          <a:lstStyle/>
          <a:p>
            <a:r>
              <a:rPr lang="en" dirty="0"/>
              <a:t>Feudal Law</a:t>
            </a:r>
            <a:endParaRPr lang="en-CA" dirty="0"/>
          </a:p>
        </p:txBody>
      </p:sp>
      <p:sp>
        <p:nvSpPr>
          <p:cNvPr id="3" name="Text Placeholder 2">
            <a:extLst>
              <a:ext uri="{FF2B5EF4-FFF2-40B4-BE49-F238E27FC236}">
                <a16:creationId xmlns:a16="http://schemas.microsoft.com/office/drawing/2014/main" id="{B7CCD8C9-B673-41EC-A08A-2DC261C10E42}"/>
              </a:ext>
            </a:extLst>
          </p:cNvPr>
          <p:cNvSpPr>
            <a:spLocks noGrp="1"/>
          </p:cNvSpPr>
          <p:nvPr>
            <p:ph type="body" idx="1"/>
          </p:nvPr>
        </p:nvSpPr>
        <p:spPr>
          <a:xfrm>
            <a:off x="2652708" y="1080721"/>
            <a:ext cx="6321600" cy="3752536"/>
          </a:xfrm>
        </p:spPr>
        <p:txBody>
          <a:bodyPr/>
          <a:lstStyle/>
          <a:p>
            <a:pPr marL="457200" lvl="0" indent="-342900" algn="l" rtl="0">
              <a:spcBef>
                <a:spcPts val="0"/>
              </a:spcBef>
              <a:spcAft>
                <a:spcPts val="0"/>
              </a:spcAft>
              <a:buSzPts val="1800"/>
              <a:buChar char="●"/>
            </a:pPr>
            <a:r>
              <a:rPr lang="en-CA" b="1" dirty="0"/>
              <a:t>William the Conqueror, </a:t>
            </a:r>
            <a:r>
              <a:rPr lang="en-CA" sz="1600" dirty="0"/>
              <a:t>Duke of Normandy (France) invaded England in 1066, and made himself King</a:t>
            </a:r>
          </a:p>
          <a:p>
            <a:pPr marL="457200" lvl="0" indent="-342900" algn="l" rtl="0">
              <a:spcBef>
                <a:spcPts val="0"/>
              </a:spcBef>
              <a:spcAft>
                <a:spcPts val="0"/>
              </a:spcAft>
              <a:buSzPts val="1800"/>
              <a:buChar char="●"/>
            </a:pPr>
            <a:endParaRPr lang="en-CA" sz="400" dirty="0"/>
          </a:p>
          <a:p>
            <a:pPr marL="914400" lvl="1" indent="-317500" algn="l" rtl="0">
              <a:spcBef>
                <a:spcPts val="0"/>
              </a:spcBef>
              <a:spcAft>
                <a:spcPts val="0"/>
              </a:spcAft>
              <a:buSzPts val="1400"/>
              <a:buChar char="○"/>
            </a:pPr>
            <a:r>
              <a:rPr lang="en-CA" sz="1600" dirty="0"/>
              <a:t>Established a feudal system of law and government</a:t>
            </a:r>
          </a:p>
          <a:p>
            <a:pPr marL="596900" lvl="1" indent="0" algn="l" rtl="0">
              <a:spcBef>
                <a:spcPts val="0"/>
              </a:spcBef>
              <a:spcAft>
                <a:spcPts val="0"/>
              </a:spcAft>
              <a:buSzPts val="1400"/>
              <a:buNone/>
            </a:pPr>
            <a:endParaRPr lang="en-CA" sz="800" dirty="0"/>
          </a:p>
          <a:p>
            <a:pPr marL="457200" lvl="0" indent="-342900" algn="l" rtl="0">
              <a:spcBef>
                <a:spcPts val="0"/>
              </a:spcBef>
              <a:spcAft>
                <a:spcPts val="0"/>
              </a:spcAft>
              <a:buSzPts val="1800"/>
              <a:buChar char="●"/>
            </a:pPr>
            <a:r>
              <a:rPr lang="en-CA" b="1" dirty="0"/>
              <a:t>Feudalism…</a:t>
            </a:r>
          </a:p>
          <a:p>
            <a:pPr marL="457200" lvl="0" indent="-342900" algn="l" rtl="0">
              <a:spcBef>
                <a:spcPts val="0"/>
              </a:spcBef>
              <a:spcAft>
                <a:spcPts val="0"/>
              </a:spcAft>
              <a:buSzPts val="1800"/>
              <a:buChar char="●"/>
            </a:pPr>
            <a:endParaRPr lang="en-CA" sz="800" b="1" dirty="0"/>
          </a:p>
          <a:p>
            <a:pPr marL="914400" lvl="1" indent="-317500" algn="l" rtl="0">
              <a:spcBef>
                <a:spcPts val="0"/>
              </a:spcBef>
              <a:spcAft>
                <a:spcPts val="0"/>
              </a:spcAft>
              <a:buSzPts val="1400"/>
              <a:buChar char="○"/>
            </a:pPr>
            <a:r>
              <a:rPr lang="en-CA" sz="1600" dirty="0"/>
              <a:t>King divides country into parcels - appoints a nobleman to be in charge of each parcel - nobleman become King’s vassals (servants), and fight for the King if necessary</a:t>
            </a:r>
          </a:p>
          <a:p>
            <a:pPr marL="914400" lvl="1" indent="-317500" algn="l" rtl="0">
              <a:spcBef>
                <a:spcPts val="0"/>
              </a:spcBef>
              <a:spcAft>
                <a:spcPts val="0"/>
              </a:spcAft>
              <a:buSzPts val="1400"/>
              <a:buChar char="○"/>
            </a:pPr>
            <a:endParaRPr lang="en-CA" sz="600" dirty="0"/>
          </a:p>
          <a:p>
            <a:pPr marL="914400" lvl="1" indent="-317500" algn="l" rtl="0">
              <a:spcBef>
                <a:spcPts val="0"/>
              </a:spcBef>
              <a:spcAft>
                <a:spcPts val="0"/>
              </a:spcAft>
              <a:buSzPts val="1400"/>
              <a:buChar char="○"/>
            </a:pPr>
            <a:r>
              <a:rPr lang="en-CA" sz="1600" dirty="0"/>
              <a:t>noblemen then allowed peasants to live on their land and farm it - in exchange, the peasants acted as vassals to the noblemen - even acting as an army for the noblemen</a:t>
            </a:r>
          </a:p>
          <a:p>
            <a:endParaRPr lang="en-CA" dirty="0"/>
          </a:p>
        </p:txBody>
      </p:sp>
    </p:spTree>
    <p:extLst>
      <p:ext uri="{BB962C8B-B14F-4D97-AF65-F5344CB8AC3E}">
        <p14:creationId xmlns:p14="http://schemas.microsoft.com/office/powerpoint/2010/main" val="305773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69BA2-8366-49B7-AD27-56AEC7852445}"/>
              </a:ext>
            </a:extLst>
          </p:cNvPr>
          <p:cNvSpPr>
            <a:spLocks noGrp="1"/>
          </p:cNvSpPr>
          <p:nvPr>
            <p:ph type="title"/>
          </p:nvPr>
        </p:nvSpPr>
        <p:spPr>
          <a:xfrm>
            <a:off x="3396342" y="575950"/>
            <a:ext cx="5325507" cy="635400"/>
          </a:xfrm>
        </p:spPr>
        <p:txBody>
          <a:bodyPr/>
          <a:lstStyle/>
          <a:p>
            <a:r>
              <a:rPr lang="en" dirty="0"/>
              <a:t>Noblemen as Judges</a:t>
            </a:r>
            <a:endParaRPr lang="en-CA" dirty="0"/>
          </a:p>
        </p:txBody>
      </p:sp>
      <p:sp>
        <p:nvSpPr>
          <p:cNvPr id="3" name="Text Placeholder 2">
            <a:extLst>
              <a:ext uri="{FF2B5EF4-FFF2-40B4-BE49-F238E27FC236}">
                <a16:creationId xmlns:a16="http://schemas.microsoft.com/office/drawing/2014/main" id="{AF0B9F76-17C4-4525-8A4C-8A4DE12D1E14}"/>
              </a:ext>
            </a:extLst>
          </p:cNvPr>
          <p:cNvSpPr>
            <a:spLocks noGrp="1"/>
          </p:cNvSpPr>
          <p:nvPr>
            <p:ph type="body" idx="1"/>
          </p:nvPr>
        </p:nvSpPr>
        <p:spPr>
          <a:xfrm>
            <a:off x="3043521" y="1565150"/>
            <a:ext cx="5988512" cy="3002400"/>
          </a:xfrm>
        </p:spPr>
        <p:txBody>
          <a:bodyPr/>
          <a:lstStyle/>
          <a:p>
            <a:pPr marL="457200" lvl="0" indent="-342900" algn="l" rtl="0">
              <a:spcBef>
                <a:spcPts val="0"/>
              </a:spcBef>
              <a:spcAft>
                <a:spcPts val="0"/>
              </a:spcAft>
              <a:buSzPts val="1800"/>
              <a:buChar char="●"/>
            </a:pPr>
            <a:r>
              <a:rPr lang="en-CA" sz="2000" dirty="0"/>
              <a:t>in feudal law, noblemen acted as judges for disputes that occurred in their territory</a:t>
            </a:r>
          </a:p>
          <a:p>
            <a:pPr marL="914400" lvl="1" indent="-317500" algn="l" rtl="0">
              <a:spcBef>
                <a:spcPts val="0"/>
              </a:spcBef>
              <a:spcAft>
                <a:spcPts val="0"/>
              </a:spcAft>
              <a:buSzPts val="1400"/>
              <a:buChar char="○"/>
            </a:pPr>
            <a:r>
              <a:rPr lang="en-CA" sz="2000" dirty="0"/>
              <a:t>this system was flawed...some noblemen were just and fair...others were cruel and unfair</a:t>
            </a:r>
          </a:p>
          <a:p>
            <a:pPr marL="596900" lvl="1" indent="0" algn="l" rtl="0">
              <a:spcBef>
                <a:spcPts val="0"/>
              </a:spcBef>
              <a:spcAft>
                <a:spcPts val="0"/>
              </a:spcAft>
              <a:buSzPts val="1400"/>
              <a:buNone/>
            </a:pPr>
            <a:endParaRPr lang="en-CA" sz="800" dirty="0"/>
          </a:p>
          <a:p>
            <a:pPr marL="457200" lvl="0" indent="-342900" algn="l" rtl="0">
              <a:spcBef>
                <a:spcPts val="0"/>
              </a:spcBef>
              <a:spcAft>
                <a:spcPts val="0"/>
              </a:spcAft>
              <a:buSzPts val="1800"/>
              <a:buChar char="●"/>
            </a:pPr>
            <a:r>
              <a:rPr lang="en-CA" sz="2000" dirty="0"/>
              <a:t>for many years, citizens accepted this system because they believed King had </a:t>
            </a:r>
            <a:r>
              <a:rPr lang="en-CA" sz="2000" b="1" dirty="0"/>
              <a:t>divine right </a:t>
            </a:r>
            <a:r>
              <a:rPr lang="en-CA" sz="2000" dirty="0"/>
              <a:t>to be King</a:t>
            </a:r>
          </a:p>
          <a:p>
            <a:endParaRPr lang="en-CA" dirty="0"/>
          </a:p>
        </p:txBody>
      </p:sp>
      <p:pic>
        <p:nvPicPr>
          <p:cNvPr id="5" name="Picture 4" descr="A picture containing text, window&#10;&#10;Description automatically generated">
            <a:extLst>
              <a:ext uri="{FF2B5EF4-FFF2-40B4-BE49-F238E27FC236}">
                <a16:creationId xmlns:a16="http://schemas.microsoft.com/office/drawing/2014/main" id="{68F5BEA5-AABE-4092-969E-DEE7E2014C89}"/>
              </a:ext>
            </a:extLst>
          </p:cNvPr>
          <p:cNvPicPr>
            <a:picLocks noChangeAspect="1"/>
          </p:cNvPicPr>
          <p:nvPr/>
        </p:nvPicPr>
        <p:blipFill>
          <a:blip r:embed="rId2"/>
          <a:stretch>
            <a:fillRect/>
          </a:stretch>
        </p:blipFill>
        <p:spPr>
          <a:xfrm>
            <a:off x="147373" y="875908"/>
            <a:ext cx="2896148" cy="3550929"/>
          </a:xfrm>
          <a:prstGeom prst="rect">
            <a:avLst/>
          </a:prstGeom>
        </p:spPr>
      </p:pic>
    </p:spTree>
    <p:extLst>
      <p:ext uri="{BB962C8B-B14F-4D97-AF65-F5344CB8AC3E}">
        <p14:creationId xmlns:p14="http://schemas.microsoft.com/office/powerpoint/2010/main" val="344473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6411B-7BDC-4C81-8DC7-A4B5B1C8FAA4}"/>
              </a:ext>
            </a:extLst>
          </p:cNvPr>
          <p:cNvSpPr>
            <a:spLocks noGrp="1"/>
          </p:cNvSpPr>
          <p:nvPr>
            <p:ph type="title"/>
          </p:nvPr>
        </p:nvSpPr>
        <p:spPr>
          <a:xfrm>
            <a:off x="2822400" y="512150"/>
            <a:ext cx="6321600" cy="635400"/>
          </a:xfrm>
        </p:spPr>
        <p:txBody>
          <a:bodyPr/>
          <a:lstStyle/>
          <a:p>
            <a:r>
              <a:rPr lang="en" dirty="0"/>
              <a:t>British People Protest</a:t>
            </a:r>
            <a:endParaRPr lang="en-CA" dirty="0"/>
          </a:p>
        </p:txBody>
      </p:sp>
      <p:sp>
        <p:nvSpPr>
          <p:cNvPr id="3" name="Text Placeholder 2">
            <a:extLst>
              <a:ext uri="{FF2B5EF4-FFF2-40B4-BE49-F238E27FC236}">
                <a16:creationId xmlns:a16="http://schemas.microsoft.com/office/drawing/2014/main" id="{7A5DD733-DFAA-479D-89B8-E3CA0F2BA04F}"/>
              </a:ext>
            </a:extLst>
          </p:cNvPr>
          <p:cNvSpPr>
            <a:spLocks noGrp="1"/>
          </p:cNvSpPr>
          <p:nvPr>
            <p:ph type="body" idx="1"/>
          </p:nvPr>
        </p:nvSpPr>
        <p:spPr>
          <a:xfrm>
            <a:off x="2410112" y="1211350"/>
            <a:ext cx="6547276" cy="3932150"/>
          </a:xfrm>
        </p:spPr>
        <p:txBody>
          <a:bodyPr/>
          <a:lstStyle/>
          <a:p>
            <a:pPr marL="457200" lvl="0" indent="-342900" algn="l" rtl="0">
              <a:spcBef>
                <a:spcPts val="0"/>
              </a:spcBef>
              <a:spcAft>
                <a:spcPts val="0"/>
              </a:spcAft>
              <a:buSzPts val="1800"/>
              <a:buChar char="●"/>
            </a:pPr>
            <a:r>
              <a:rPr lang="en-CA" sz="2000" dirty="0"/>
              <a:t>eventually, British citizens had enough of the injustices from noblemen judges...they started to protest</a:t>
            </a:r>
          </a:p>
          <a:p>
            <a:pPr marL="114300" lvl="0" indent="0" algn="l" rtl="0">
              <a:spcBef>
                <a:spcPts val="0"/>
              </a:spcBef>
              <a:spcAft>
                <a:spcPts val="0"/>
              </a:spcAft>
              <a:buSzPts val="1800"/>
              <a:buNone/>
            </a:pPr>
            <a:endParaRPr lang="en-CA" sz="600" dirty="0"/>
          </a:p>
          <a:p>
            <a:pPr marL="457200" lvl="0" indent="-342900" algn="l" rtl="0">
              <a:spcBef>
                <a:spcPts val="0"/>
              </a:spcBef>
              <a:spcAft>
                <a:spcPts val="0"/>
              </a:spcAft>
              <a:buSzPts val="1800"/>
              <a:buChar char="●"/>
            </a:pPr>
            <a:r>
              <a:rPr lang="en-CA" sz="2000" b="1" dirty="0"/>
              <a:t>King Henry II </a:t>
            </a:r>
            <a:r>
              <a:rPr lang="en-CA" sz="2000" dirty="0"/>
              <a:t>acted on these protests</a:t>
            </a:r>
          </a:p>
          <a:p>
            <a:pPr marL="914400" lvl="1" indent="-317500" algn="l" rtl="0">
              <a:spcBef>
                <a:spcPts val="0"/>
              </a:spcBef>
              <a:spcAft>
                <a:spcPts val="0"/>
              </a:spcAft>
              <a:buSzPts val="1400"/>
              <a:buChar char="○"/>
            </a:pPr>
            <a:r>
              <a:rPr lang="en-CA" sz="1800" dirty="0"/>
              <a:t>appointed </a:t>
            </a:r>
            <a:r>
              <a:rPr lang="en-CA" sz="1800" b="1" dirty="0"/>
              <a:t>judges</a:t>
            </a:r>
            <a:r>
              <a:rPr lang="en-CA" sz="1800" dirty="0"/>
              <a:t> to travel around hearing cases all over England ( instead of the noblemen)</a:t>
            </a:r>
          </a:p>
          <a:p>
            <a:pPr marL="914400" lvl="1" indent="-317500" algn="l" rtl="0">
              <a:spcBef>
                <a:spcPts val="0"/>
              </a:spcBef>
              <a:spcAft>
                <a:spcPts val="0"/>
              </a:spcAft>
              <a:buSzPts val="1400"/>
              <a:buChar char="○"/>
            </a:pPr>
            <a:r>
              <a:rPr lang="en-CA" sz="1800" dirty="0"/>
              <a:t>these judges met in London occasionally to discuss and record cases - making their future decisions more consistent</a:t>
            </a:r>
          </a:p>
          <a:p>
            <a:endParaRPr lang="en-CA" dirty="0"/>
          </a:p>
        </p:txBody>
      </p:sp>
      <p:pic>
        <p:nvPicPr>
          <p:cNvPr id="5" name="Picture 4" descr="A person wearing a crown&#10;&#10;Description automatically generated with low confidence">
            <a:extLst>
              <a:ext uri="{FF2B5EF4-FFF2-40B4-BE49-F238E27FC236}">
                <a16:creationId xmlns:a16="http://schemas.microsoft.com/office/drawing/2014/main" id="{AA99E33E-EDF6-4473-8A2B-A9F206CD2E81}"/>
              </a:ext>
            </a:extLst>
          </p:cNvPr>
          <p:cNvPicPr>
            <a:picLocks noChangeAspect="1"/>
          </p:cNvPicPr>
          <p:nvPr/>
        </p:nvPicPr>
        <p:blipFill>
          <a:blip r:embed="rId2"/>
          <a:stretch>
            <a:fillRect/>
          </a:stretch>
        </p:blipFill>
        <p:spPr>
          <a:xfrm>
            <a:off x="289233" y="1306319"/>
            <a:ext cx="2120879" cy="3196888"/>
          </a:xfrm>
          <a:prstGeom prst="rect">
            <a:avLst/>
          </a:prstGeom>
        </p:spPr>
      </p:pic>
    </p:spTree>
    <p:extLst>
      <p:ext uri="{BB962C8B-B14F-4D97-AF65-F5344CB8AC3E}">
        <p14:creationId xmlns:p14="http://schemas.microsoft.com/office/powerpoint/2010/main" val="58169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DEA20-F8DB-4BAC-AF8D-A815E5AD5692}"/>
              </a:ext>
            </a:extLst>
          </p:cNvPr>
          <p:cNvSpPr>
            <a:spLocks noGrp="1"/>
          </p:cNvSpPr>
          <p:nvPr>
            <p:ph type="title"/>
          </p:nvPr>
        </p:nvSpPr>
        <p:spPr>
          <a:xfrm>
            <a:off x="2822400" y="575950"/>
            <a:ext cx="6321600" cy="635400"/>
          </a:xfrm>
        </p:spPr>
        <p:txBody>
          <a:bodyPr/>
          <a:lstStyle/>
          <a:p>
            <a:r>
              <a:rPr lang="en" dirty="0"/>
              <a:t>Common Law</a:t>
            </a:r>
            <a:endParaRPr lang="en-CA" dirty="0"/>
          </a:p>
        </p:txBody>
      </p:sp>
      <p:sp>
        <p:nvSpPr>
          <p:cNvPr id="3" name="Text Placeholder 2">
            <a:extLst>
              <a:ext uri="{FF2B5EF4-FFF2-40B4-BE49-F238E27FC236}">
                <a16:creationId xmlns:a16="http://schemas.microsoft.com/office/drawing/2014/main" id="{B782BFFD-A2B3-47DE-9999-3FD3544DCCA1}"/>
              </a:ext>
            </a:extLst>
          </p:cNvPr>
          <p:cNvSpPr>
            <a:spLocks noGrp="1"/>
          </p:cNvSpPr>
          <p:nvPr>
            <p:ph type="body" idx="1"/>
          </p:nvPr>
        </p:nvSpPr>
        <p:spPr>
          <a:xfrm>
            <a:off x="2578063" y="1565150"/>
            <a:ext cx="6321600" cy="3002400"/>
          </a:xfrm>
        </p:spPr>
        <p:txBody>
          <a:bodyPr/>
          <a:lstStyle/>
          <a:p>
            <a:pPr marL="457200" lvl="0" indent="-342900" algn="l" rtl="0">
              <a:spcBef>
                <a:spcPts val="0"/>
              </a:spcBef>
              <a:spcAft>
                <a:spcPts val="0"/>
              </a:spcAft>
              <a:buSzPts val="1800"/>
              <a:buChar char="●"/>
            </a:pPr>
            <a:r>
              <a:rPr lang="en-CA" sz="2000" dirty="0"/>
              <a:t>as more legal decisions in England were recorded and discussed among judges...a system of common law emerged</a:t>
            </a:r>
          </a:p>
          <a:p>
            <a:pPr marL="457200" lvl="0" indent="-342900" algn="l" rtl="0">
              <a:spcBef>
                <a:spcPts val="0"/>
              </a:spcBef>
              <a:spcAft>
                <a:spcPts val="0"/>
              </a:spcAft>
              <a:buSzPts val="1800"/>
              <a:buChar char="●"/>
            </a:pPr>
            <a:endParaRPr lang="en-CA" sz="800" dirty="0"/>
          </a:p>
          <a:p>
            <a:pPr marL="457200" lvl="0" indent="-342900" algn="l" rtl="0">
              <a:spcBef>
                <a:spcPts val="0"/>
              </a:spcBef>
              <a:spcAft>
                <a:spcPts val="0"/>
              </a:spcAft>
              <a:buSzPts val="1800"/>
              <a:buChar char="●"/>
            </a:pPr>
            <a:r>
              <a:rPr lang="en-CA" sz="2000" dirty="0"/>
              <a:t>a common law system is based on </a:t>
            </a:r>
            <a:r>
              <a:rPr lang="en-CA" sz="2000" b="1" dirty="0"/>
              <a:t>precedent and case law</a:t>
            </a:r>
          </a:p>
          <a:p>
            <a:pPr marL="457200" lvl="0" indent="-342900" algn="l" rtl="0">
              <a:spcBef>
                <a:spcPts val="0"/>
              </a:spcBef>
              <a:spcAft>
                <a:spcPts val="0"/>
              </a:spcAft>
              <a:buSzPts val="1800"/>
              <a:buChar char="●"/>
            </a:pPr>
            <a:endParaRPr lang="en-CA" sz="800" dirty="0"/>
          </a:p>
          <a:p>
            <a:pPr marL="457200" lvl="0" indent="-342900" algn="l" rtl="0">
              <a:spcBef>
                <a:spcPts val="0"/>
              </a:spcBef>
              <a:spcAft>
                <a:spcPts val="0"/>
              </a:spcAft>
              <a:buSzPts val="1800"/>
              <a:buChar char="●"/>
            </a:pPr>
            <a:r>
              <a:rPr lang="en-CA" sz="2000" dirty="0"/>
              <a:t>common law, precedent, and case law are VITAL components of our current legal system</a:t>
            </a:r>
          </a:p>
          <a:p>
            <a:endParaRPr lang="en-CA" dirty="0"/>
          </a:p>
        </p:txBody>
      </p:sp>
      <p:pic>
        <p:nvPicPr>
          <p:cNvPr id="5" name="Picture 4" descr="Text, letter&#10;&#10;Description automatically generated">
            <a:extLst>
              <a:ext uri="{FF2B5EF4-FFF2-40B4-BE49-F238E27FC236}">
                <a16:creationId xmlns:a16="http://schemas.microsoft.com/office/drawing/2014/main" id="{6BD97474-AE4B-4EB9-A08A-65CA855882E2}"/>
              </a:ext>
            </a:extLst>
          </p:cNvPr>
          <p:cNvPicPr>
            <a:picLocks noChangeAspect="1"/>
          </p:cNvPicPr>
          <p:nvPr/>
        </p:nvPicPr>
        <p:blipFill>
          <a:blip r:embed="rId2"/>
          <a:stretch>
            <a:fillRect/>
          </a:stretch>
        </p:blipFill>
        <p:spPr>
          <a:xfrm>
            <a:off x="244337" y="575950"/>
            <a:ext cx="2196746" cy="3991600"/>
          </a:xfrm>
          <a:prstGeom prst="rect">
            <a:avLst/>
          </a:prstGeom>
        </p:spPr>
      </p:pic>
    </p:spTree>
    <p:extLst>
      <p:ext uri="{BB962C8B-B14F-4D97-AF65-F5344CB8AC3E}">
        <p14:creationId xmlns:p14="http://schemas.microsoft.com/office/powerpoint/2010/main" val="313634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Timeline of Early Legal History</a:t>
            </a:r>
            <a:endParaRPr/>
          </a:p>
        </p:txBody>
      </p:sp>
      <p:sp>
        <p:nvSpPr>
          <p:cNvPr id="85" name="Google Shape;85;p15"/>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1700s BCE  --  Code of Hammurabi (Babylon)</a:t>
            </a:r>
            <a:endParaRPr/>
          </a:p>
          <a:p>
            <a:pPr marL="457200" lvl="0" indent="-342900" algn="l" rtl="0">
              <a:spcBef>
                <a:spcPts val="0"/>
              </a:spcBef>
              <a:spcAft>
                <a:spcPts val="0"/>
              </a:spcAft>
              <a:buSzPts val="1800"/>
              <a:buChar char="●"/>
            </a:pPr>
            <a:r>
              <a:rPr lang="en"/>
              <a:t>1300s BCE  --  Biblical/Mosaic law (Hebrew people)</a:t>
            </a:r>
            <a:endParaRPr/>
          </a:p>
          <a:p>
            <a:pPr marL="457200" lvl="0" indent="-342900" algn="l" rtl="0">
              <a:spcBef>
                <a:spcPts val="0"/>
              </a:spcBef>
              <a:spcAft>
                <a:spcPts val="0"/>
              </a:spcAft>
              <a:buSzPts val="1800"/>
              <a:buChar char="●"/>
            </a:pPr>
            <a:r>
              <a:rPr lang="en"/>
              <a:t>450 BCE  --  Twelve Tables (Roman)</a:t>
            </a:r>
            <a:endParaRPr/>
          </a:p>
          <a:p>
            <a:pPr marL="457200" lvl="0" indent="-342900" algn="l" rtl="0">
              <a:spcBef>
                <a:spcPts val="0"/>
              </a:spcBef>
              <a:spcAft>
                <a:spcPts val="0"/>
              </a:spcAft>
              <a:buSzPts val="1800"/>
              <a:buChar char="●"/>
            </a:pPr>
            <a:r>
              <a:rPr lang="en"/>
              <a:t>400 BCE  --  jury system introduced (Greece)</a:t>
            </a:r>
            <a:endParaRPr/>
          </a:p>
          <a:p>
            <a:pPr marL="457200" lvl="0" indent="-342900" algn="l" rtl="0">
              <a:spcBef>
                <a:spcPts val="0"/>
              </a:spcBef>
              <a:spcAft>
                <a:spcPts val="0"/>
              </a:spcAft>
              <a:buSzPts val="1800"/>
              <a:buChar char="●"/>
            </a:pPr>
            <a:r>
              <a:rPr lang="en"/>
              <a:t>100 CE  --  Roman law spreads throughout Europe...law becomes a profession</a:t>
            </a:r>
            <a:endParaRPr/>
          </a:p>
          <a:p>
            <a:pPr marL="457200" lvl="0" indent="-342900" algn="l" rtl="0">
              <a:spcBef>
                <a:spcPts val="0"/>
              </a:spcBef>
              <a:spcAft>
                <a:spcPts val="0"/>
              </a:spcAft>
              <a:buSzPts val="1800"/>
              <a:buChar char="●"/>
            </a:pPr>
            <a:r>
              <a:rPr lang="en"/>
              <a:t>527 CE  --  Justinian’s Code (Roman)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FDC6-02F1-4D56-A78F-C59BC2747CC9}"/>
              </a:ext>
            </a:extLst>
          </p:cNvPr>
          <p:cNvSpPr>
            <a:spLocks noGrp="1"/>
          </p:cNvSpPr>
          <p:nvPr>
            <p:ph type="title"/>
          </p:nvPr>
        </p:nvSpPr>
        <p:spPr>
          <a:xfrm>
            <a:off x="283103" y="712141"/>
            <a:ext cx="8344062" cy="3835500"/>
          </a:xfrm>
        </p:spPr>
        <p:txBody>
          <a:bodyPr/>
          <a:lstStyle/>
          <a:p>
            <a:r>
              <a:rPr lang="en" dirty="0"/>
              <a:t>case law</a:t>
            </a:r>
            <a:br>
              <a:rPr lang="en" dirty="0"/>
            </a:br>
            <a:br>
              <a:rPr lang="en" dirty="0"/>
            </a:br>
            <a:r>
              <a:rPr lang="en" sz="2500" b="0" dirty="0"/>
              <a:t>...recording case details and decisions to use as precedents for future cases</a:t>
            </a:r>
            <a:endParaRPr lang="en-CA" sz="2500" dirty="0"/>
          </a:p>
        </p:txBody>
      </p:sp>
    </p:spTree>
    <p:extLst>
      <p:ext uri="{BB962C8B-B14F-4D97-AF65-F5344CB8AC3E}">
        <p14:creationId xmlns:p14="http://schemas.microsoft.com/office/powerpoint/2010/main" val="3047388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0FCD2-9F53-46EF-9D2C-88CFAFF59620}"/>
              </a:ext>
            </a:extLst>
          </p:cNvPr>
          <p:cNvSpPr>
            <a:spLocks noGrp="1"/>
          </p:cNvSpPr>
          <p:nvPr>
            <p:ph type="title"/>
          </p:nvPr>
        </p:nvSpPr>
        <p:spPr>
          <a:xfrm>
            <a:off x="283103" y="712141"/>
            <a:ext cx="8506334" cy="3835500"/>
          </a:xfrm>
        </p:spPr>
        <p:txBody>
          <a:bodyPr/>
          <a:lstStyle/>
          <a:p>
            <a:r>
              <a:rPr lang="en" dirty="0"/>
              <a:t>common law</a:t>
            </a:r>
            <a:br>
              <a:rPr lang="en" dirty="0"/>
            </a:br>
            <a:br>
              <a:rPr lang="en" dirty="0"/>
            </a:br>
            <a:r>
              <a:rPr lang="en" sz="2500" b="0" dirty="0"/>
              <a:t>...system where legal decisions are based on similar cases that have been decided in the past</a:t>
            </a:r>
            <a:endParaRPr lang="en-CA" sz="2500" dirty="0"/>
          </a:p>
        </p:txBody>
      </p:sp>
    </p:spTree>
    <p:extLst>
      <p:ext uri="{BB962C8B-B14F-4D97-AF65-F5344CB8AC3E}">
        <p14:creationId xmlns:p14="http://schemas.microsoft.com/office/powerpoint/2010/main" val="3043120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91537-3F51-4CEA-8D4A-A4B7F51FCBC8}"/>
              </a:ext>
            </a:extLst>
          </p:cNvPr>
          <p:cNvSpPr>
            <a:spLocks noGrp="1"/>
          </p:cNvSpPr>
          <p:nvPr>
            <p:ph type="title"/>
          </p:nvPr>
        </p:nvSpPr>
        <p:spPr>
          <a:xfrm>
            <a:off x="283102" y="712141"/>
            <a:ext cx="8383819" cy="3835500"/>
          </a:xfrm>
        </p:spPr>
        <p:txBody>
          <a:bodyPr/>
          <a:lstStyle/>
          <a:p>
            <a:r>
              <a:rPr lang="en-CA" dirty="0"/>
              <a:t>p</a:t>
            </a:r>
            <a:r>
              <a:rPr lang="en" dirty="0"/>
              <a:t>recedent</a:t>
            </a:r>
            <a:br>
              <a:rPr lang="en" dirty="0"/>
            </a:br>
            <a:br>
              <a:rPr lang="en" dirty="0"/>
            </a:br>
            <a:r>
              <a:rPr lang="en" sz="2500" b="0" dirty="0"/>
              <a:t>...legal decision that sets the standard for similar cases in the future</a:t>
            </a:r>
            <a:endParaRPr lang="en-CA" sz="2500" dirty="0"/>
          </a:p>
        </p:txBody>
      </p:sp>
    </p:spTree>
    <p:extLst>
      <p:ext uri="{BB962C8B-B14F-4D97-AF65-F5344CB8AC3E}">
        <p14:creationId xmlns:p14="http://schemas.microsoft.com/office/powerpoint/2010/main" val="671013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89410-C144-4E35-9F8F-E627EBE7CA8C}"/>
              </a:ext>
            </a:extLst>
          </p:cNvPr>
          <p:cNvSpPr>
            <a:spLocks noGrp="1"/>
          </p:cNvSpPr>
          <p:nvPr>
            <p:ph type="title"/>
          </p:nvPr>
        </p:nvSpPr>
        <p:spPr/>
        <p:txBody>
          <a:bodyPr/>
          <a:lstStyle/>
          <a:p>
            <a:r>
              <a:rPr lang="en" dirty="0"/>
              <a:t>Rule of Law &amp; Magna Carta</a:t>
            </a:r>
            <a:endParaRPr lang="en-CA" dirty="0"/>
          </a:p>
        </p:txBody>
      </p:sp>
      <p:sp>
        <p:nvSpPr>
          <p:cNvPr id="3" name="Text Placeholder 2">
            <a:extLst>
              <a:ext uri="{FF2B5EF4-FFF2-40B4-BE49-F238E27FC236}">
                <a16:creationId xmlns:a16="http://schemas.microsoft.com/office/drawing/2014/main" id="{FB218838-117B-4C10-8C00-1294E96D2AF6}"/>
              </a:ext>
            </a:extLst>
          </p:cNvPr>
          <p:cNvSpPr>
            <a:spLocks noGrp="1"/>
          </p:cNvSpPr>
          <p:nvPr>
            <p:ph type="body" idx="1"/>
          </p:nvPr>
        </p:nvSpPr>
        <p:spPr>
          <a:xfrm>
            <a:off x="2400250" y="1292616"/>
            <a:ext cx="6555397" cy="3596625"/>
          </a:xfrm>
        </p:spPr>
        <p:txBody>
          <a:bodyPr/>
          <a:lstStyle/>
          <a:p>
            <a:pPr marL="457200" lvl="0" indent="-342900" algn="l" rtl="0">
              <a:spcBef>
                <a:spcPts val="0"/>
              </a:spcBef>
              <a:spcAft>
                <a:spcPts val="0"/>
              </a:spcAft>
              <a:buSzPts val="1800"/>
              <a:buChar char="●"/>
            </a:pPr>
            <a:r>
              <a:rPr lang="en-CA" sz="2000" dirty="0"/>
              <a:t>Judges helped to improve the legal system but…</a:t>
            </a:r>
          </a:p>
          <a:p>
            <a:pPr marL="457200" lvl="0" indent="-342900" algn="l" rtl="0">
              <a:spcBef>
                <a:spcPts val="0"/>
              </a:spcBef>
              <a:spcAft>
                <a:spcPts val="0"/>
              </a:spcAft>
              <a:buSzPts val="1800"/>
              <a:buChar char="●"/>
            </a:pPr>
            <a:r>
              <a:rPr lang="en-CA" sz="2000" dirty="0"/>
              <a:t>King John (1199-1216) still “above the law”</a:t>
            </a:r>
          </a:p>
          <a:p>
            <a:pPr marL="457200" lvl="0" indent="-342900" algn="l" rtl="0">
              <a:spcBef>
                <a:spcPts val="0"/>
              </a:spcBef>
              <a:spcAft>
                <a:spcPts val="0"/>
              </a:spcAft>
              <a:buSzPts val="1800"/>
              <a:buChar char="●"/>
            </a:pPr>
            <a:r>
              <a:rPr lang="en-CA" sz="2000" dirty="0"/>
              <a:t>the noblemen forced King John to sign the </a:t>
            </a:r>
            <a:r>
              <a:rPr lang="en-CA" sz="2000" b="1" dirty="0"/>
              <a:t>Magna Carta </a:t>
            </a:r>
            <a:r>
              <a:rPr lang="en-CA" sz="2000" dirty="0"/>
              <a:t>(1215 CE)</a:t>
            </a:r>
          </a:p>
          <a:p>
            <a:pPr marL="114300" lvl="0" indent="0" algn="l" rtl="0">
              <a:spcBef>
                <a:spcPts val="0"/>
              </a:spcBef>
              <a:spcAft>
                <a:spcPts val="0"/>
              </a:spcAft>
              <a:buSzPts val="1800"/>
              <a:buNone/>
            </a:pPr>
            <a:endParaRPr lang="en-CA" sz="600" dirty="0"/>
          </a:p>
          <a:p>
            <a:pPr marL="457200" lvl="0" indent="-342900" algn="l" rtl="0">
              <a:spcBef>
                <a:spcPts val="0"/>
              </a:spcBef>
              <a:spcAft>
                <a:spcPts val="0"/>
              </a:spcAft>
              <a:buSzPts val="1800"/>
              <a:buChar char="●"/>
            </a:pPr>
            <a:r>
              <a:rPr lang="en-CA" sz="2000" dirty="0"/>
              <a:t>this formed basis of </a:t>
            </a:r>
            <a:r>
              <a:rPr lang="en-CA" sz="2000" b="1" dirty="0"/>
              <a:t>rule of law </a:t>
            </a:r>
            <a:r>
              <a:rPr lang="en-CA" sz="2000" dirty="0"/>
              <a:t>= everyone, even rulers, must obey the law and equality, and people’s legal rights could not be changed without their consent.</a:t>
            </a:r>
          </a:p>
          <a:p>
            <a:r>
              <a:rPr lang="en-CA" sz="2000" dirty="0"/>
              <a:t>Also granted </a:t>
            </a:r>
            <a:r>
              <a:rPr lang="en-CA" sz="2000" b="1" dirty="0"/>
              <a:t>habeas corpus</a:t>
            </a:r>
          </a:p>
        </p:txBody>
      </p:sp>
      <p:pic>
        <p:nvPicPr>
          <p:cNvPr id="5" name="Picture 4" descr="Text&#10;&#10;Description automatically generated">
            <a:extLst>
              <a:ext uri="{FF2B5EF4-FFF2-40B4-BE49-F238E27FC236}">
                <a16:creationId xmlns:a16="http://schemas.microsoft.com/office/drawing/2014/main" id="{8D1AD3BB-2DE8-4F65-A5F3-7190F47A376B}"/>
              </a:ext>
            </a:extLst>
          </p:cNvPr>
          <p:cNvPicPr>
            <a:picLocks noChangeAspect="1"/>
          </p:cNvPicPr>
          <p:nvPr/>
        </p:nvPicPr>
        <p:blipFill>
          <a:blip r:embed="rId2"/>
          <a:stretch>
            <a:fillRect/>
          </a:stretch>
        </p:blipFill>
        <p:spPr>
          <a:xfrm>
            <a:off x="188353" y="1292616"/>
            <a:ext cx="2312251" cy="3073397"/>
          </a:xfrm>
          <a:prstGeom prst="rect">
            <a:avLst/>
          </a:prstGeom>
        </p:spPr>
      </p:pic>
    </p:spTree>
    <p:extLst>
      <p:ext uri="{BB962C8B-B14F-4D97-AF65-F5344CB8AC3E}">
        <p14:creationId xmlns:p14="http://schemas.microsoft.com/office/powerpoint/2010/main" val="208182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B410A-4F0E-4801-BF2C-531B96046F26}"/>
              </a:ext>
            </a:extLst>
          </p:cNvPr>
          <p:cNvSpPr>
            <a:spLocks noGrp="1"/>
          </p:cNvSpPr>
          <p:nvPr>
            <p:ph type="title"/>
          </p:nvPr>
        </p:nvSpPr>
        <p:spPr>
          <a:xfrm>
            <a:off x="283102" y="712141"/>
            <a:ext cx="8431689" cy="3835500"/>
          </a:xfrm>
        </p:spPr>
        <p:txBody>
          <a:bodyPr/>
          <a:lstStyle/>
          <a:p>
            <a:r>
              <a:rPr lang="en" dirty="0"/>
              <a:t>Magna Carta</a:t>
            </a:r>
            <a:br>
              <a:rPr lang="en" dirty="0"/>
            </a:br>
            <a:br>
              <a:rPr lang="en" dirty="0"/>
            </a:br>
            <a:r>
              <a:rPr lang="en" sz="2500" b="0" dirty="0"/>
              <a:t>...charter document that guaranteed basic rights; including right to justice, and the right to a fair trial</a:t>
            </a:r>
            <a:endParaRPr lang="en-CA" sz="2500" dirty="0"/>
          </a:p>
        </p:txBody>
      </p:sp>
    </p:spTree>
    <p:extLst>
      <p:ext uri="{BB962C8B-B14F-4D97-AF65-F5344CB8AC3E}">
        <p14:creationId xmlns:p14="http://schemas.microsoft.com/office/powerpoint/2010/main" val="2529690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FF6BE-C34E-451D-BB95-428E455E781C}"/>
              </a:ext>
            </a:extLst>
          </p:cNvPr>
          <p:cNvSpPr>
            <a:spLocks noGrp="1"/>
          </p:cNvSpPr>
          <p:nvPr>
            <p:ph type="title"/>
          </p:nvPr>
        </p:nvSpPr>
        <p:spPr>
          <a:xfrm>
            <a:off x="283102" y="712141"/>
            <a:ext cx="8423575" cy="3835500"/>
          </a:xfrm>
        </p:spPr>
        <p:txBody>
          <a:bodyPr/>
          <a:lstStyle/>
          <a:p>
            <a:r>
              <a:rPr lang="en" dirty="0"/>
              <a:t>rule of law</a:t>
            </a:r>
            <a:br>
              <a:rPr lang="en" dirty="0"/>
            </a:br>
            <a:br>
              <a:rPr lang="en" dirty="0"/>
            </a:br>
            <a:r>
              <a:rPr lang="en" sz="2500" b="0" dirty="0"/>
              <a:t>...all people and organizations are accountable to the law, and the law is fairly structured and enforced</a:t>
            </a:r>
            <a:endParaRPr lang="en-CA" sz="2500" dirty="0"/>
          </a:p>
        </p:txBody>
      </p:sp>
    </p:spTree>
    <p:extLst>
      <p:ext uri="{BB962C8B-B14F-4D97-AF65-F5344CB8AC3E}">
        <p14:creationId xmlns:p14="http://schemas.microsoft.com/office/powerpoint/2010/main" val="822317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7C3C8-D011-42C4-B792-AFDAEF1B7991}"/>
              </a:ext>
            </a:extLst>
          </p:cNvPr>
          <p:cNvSpPr>
            <a:spLocks noGrp="1"/>
          </p:cNvSpPr>
          <p:nvPr>
            <p:ph type="title"/>
          </p:nvPr>
        </p:nvSpPr>
        <p:spPr>
          <a:xfrm>
            <a:off x="283102" y="712141"/>
            <a:ext cx="8542845" cy="3835500"/>
          </a:xfrm>
        </p:spPr>
        <p:txBody>
          <a:bodyPr/>
          <a:lstStyle/>
          <a:p>
            <a:r>
              <a:rPr lang="en" dirty="0"/>
              <a:t>habeas corpus</a:t>
            </a:r>
            <a:br>
              <a:rPr lang="en" dirty="0"/>
            </a:br>
            <a:br>
              <a:rPr lang="en" dirty="0"/>
            </a:br>
            <a:r>
              <a:rPr lang="en" sz="2500" b="0" dirty="0"/>
              <a:t>...right of arrested person to be promptly brought before judge, instead of being detained without cause</a:t>
            </a:r>
            <a:endParaRPr lang="en-CA" sz="2500" dirty="0"/>
          </a:p>
        </p:txBody>
      </p:sp>
    </p:spTree>
    <p:extLst>
      <p:ext uri="{BB962C8B-B14F-4D97-AF65-F5344CB8AC3E}">
        <p14:creationId xmlns:p14="http://schemas.microsoft.com/office/powerpoint/2010/main" val="3641509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75310-86CB-4E88-95C5-C1FE0973B8A2}"/>
              </a:ext>
            </a:extLst>
          </p:cNvPr>
          <p:cNvSpPr>
            <a:spLocks noGrp="1"/>
          </p:cNvSpPr>
          <p:nvPr>
            <p:ph type="title"/>
          </p:nvPr>
        </p:nvSpPr>
        <p:spPr/>
        <p:txBody>
          <a:bodyPr/>
          <a:lstStyle/>
          <a:p>
            <a:r>
              <a:rPr lang="en-CA" dirty="0"/>
              <a:t>Parliament &amp; Statute Law</a:t>
            </a:r>
          </a:p>
        </p:txBody>
      </p:sp>
      <p:sp>
        <p:nvSpPr>
          <p:cNvPr id="3" name="Text Placeholder 2">
            <a:extLst>
              <a:ext uri="{FF2B5EF4-FFF2-40B4-BE49-F238E27FC236}">
                <a16:creationId xmlns:a16="http://schemas.microsoft.com/office/drawing/2014/main" id="{131BA802-C2B5-4501-B23E-2D0BEA138F4E}"/>
              </a:ext>
            </a:extLst>
          </p:cNvPr>
          <p:cNvSpPr>
            <a:spLocks noGrp="1"/>
          </p:cNvSpPr>
          <p:nvPr>
            <p:ph type="body" idx="1"/>
          </p:nvPr>
        </p:nvSpPr>
        <p:spPr>
          <a:xfrm>
            <a:off x="2239347" y="1362269"/>
            <a:ext cx="6755363" cy="3235907"/>
          </a:xfrm>
        </p:spPr>
        <p:txBody>
          <a:bodyPr/>
          <a:lstStyle/>
          <a:p>
            <a:pPr>
              <a:lnSpc>
                <a:spcPct val="107000"/>
              </a:lnSpc>
              <a:spcAft>
                <a:spcPts val="800"/>
              </a:spcAft>
            </a:pPr>
            <a:r>
              <a:rPr lang="en-CA" sz="2000" dirty="0">
                <a:effectLst/>
                <a:latin typeface="Calibri" panose="020F0502020204030204" pitchFamily="34" charset="0"/>
                <a:ea typeface="Calibri" panose="020F0502020204030204" pitchFamily="34" charset="0"/>
                <a:cs typeface="Calibri" panose="020F0502020204030204" pitchFamily="34" charset="0"/>
              </a:rPr>
              <a:t>in England around 1265, King Henry III forced to create the first </a:t>
            </a:r>
            <a:r>
              <a:rPr lang="en-CA" sz="2000" b="1" dirty="0">
                <a:effectLst/>
                <a:latin typeface="Calibri" panose="020F0502020204030204" pitchFamily="34" charset="0"/>
                <a:ea typeface="Calibri" panose="020F0502020204030204" pitchFamily="34" charset="0"/>
                <a:cs typeface="Calibri" panose="020F0502020204030204" pitchFamily="34" charset="0"/>
              </a:rPr>
              <a:t>Parliament</a:t>
            </a:r>
            <a:r>
              <a:rPr lang="en-CA" sz="2000" dirty="0">
                <a:effectLst/>
                <a:latin typeface="Calibri" panose="020F0502020204030204" pitchFamily="34" charset="0"/>
                <a:ea typeface="Calibri" panose="020F0502020204030204" pitchFamily="34" charset="0"/>
                <a:cs typeface="Calibri" panose="020F0502020204030204" pitchFamily="34" charset="0"/>
              </a:rPr>
              <a:t>.</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000" dirty="0">
                <a:effectLst/>
                <a:latin typeface="Calibri" panose="020F0502020204030204" pitchFamily="34" charset="0"/>
                <a:ea typeface="Calibri" panose="020F0502020204030204" pitchFamily="34" charset="0"/>
                <a:cs typeface="Calibri" panose="020F0502020204030204" pitchFamily="34" charset="0"/>
              </a:rPr>
              <a:t>Parliament helped make laws (or </a:t>
            </a:r>
            <a:r>
              <a:rPr lang="en-CA" sz="2000" b="1" dirty="0">
                <a:effectLst/>
                <a:latin typeface="Calibri" panose="020F0502020204030204" pitchFamily="34" charset="0"/>
                <a:ea typeface="Calibri" panose="020F0502020204030204" pitchFamily="34" charset="0"/>
                <a:cs typeface="Calibri" panose="020F0502020204030204" pitchFamily="34" charset="0"/>
              </a:rPr>
              <a:t>statutes</a:t>
            </a:r>
            <a:r>
              <a:rPr lang="en-CA" sz="2000" dirty="0">
                <a:effectLst/>
                <a:latin typeface="Calibri" panose="020F0502020204030204" pitchFamily="34" charset="0"/>
                <a:ea typeface="Calibri" panose="020F0502020204030204" pitchFamily="34" charset="0"/>
                <a:cs typeface="Calibri" panose="020F0502020204030204" pitchFamily="34" charset="0"/>
              </a:rPr>
              <a:t>) for the country</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marL="114300" indent="0">
              <a:lnSpc>
                <a:spcPct val="107000"/>
              </a:lnSpc>
              <a:spcAft>
                <a:spcPts val="800"/>
              </a:spcAft>
              <a:buNone/>
            </a:pP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2000" dirty="0">
                <a:effectLst/>
                <a:latin typeface="Calibri" panose="020F0502020204030204" pitchFamily="34" charset="0"/>
                <a:ea typeface="Calibri" panose="020F0502020204030204" pitchFamily="34" charset="0"/>
                <a:cs typeface="Calibri" panose="020F0502020204030204" pitchFamily="34" charset="0"/>
              </a:rPr>
              <a:t>- 1689, Parliament passed the </a:t>
            </a:r>
            <a:r>
              <a:rPr lang="en-CA" sz="2000" b="1" dirty="0">
                <a:effectLst/>
                <a:latin typeface="Calibri" panose="020F0502020204030204" pitchFamily="34" charset="0"/>
                <a:ea typeface="Calibri" panose="020F0502020204030204" pitchFamily="34" charset="0"/>
                <a:cs typeface="Calibri" panose="020F0502020204030204" pitchFamily="34" charset="0"/>
              </a:rPr>
              <a:t>English Bill of Rights.</a:t>
            </a:r>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pPr marL="114300" indent="0">
              <a:lnSpc>
                <a:spcPct val="107000"/>
              </a:lnSpc>
              <a:spcAft>
                <a:spcPts val="800"/>
              </a:spcAft>
              <a:buNone/>
            </a:pPr>
            <a:r>
              <a:rPr lang="en-CA" sz="2000" dirty="0">
                <a:latin typeface="Calibri" panose="020F0502020204030204" pitchFamily="34" charset="0"/>
                <a:ea typeface="Calibri" panose="020F0502020204030204" pitchFamily="34" charset="0"/>
                <a:cs typeface="Calibri" panose="020F0502020204030204" pitchFamily="34" charset="0"/>
              </a:rPr>
              <a:t>            </a:t>
            </a:r>
            <a:r>
              <a:rPr lang="en-CA" sz="2000" dirty="0">
                <a:effectLst/>
                <a:latin typeface="Calibri" panose="020F0502020204030204" pitchFamily="34" charset="0"/>
                <a:ea typeface="Calibri" panose="020F0502020204030204" pitchFamily="34" charset="0"/>
                <a:cs typeface="Calibri" panose="020F0502020204030204" pitchFamily="34" charset="0"/>
              </a:rPr>
              <a:t> </a:t>
            </a:r>
            <a:r>
              <a:rPr lang="en-CA" sz="185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CA" sz="1850" dirty="0">
                <a:effectLst/>
                <a:latin typeface="Calibri" panose="020F0502020204030204" pitchFamily="34" charset="0"/>
                <a:ea typeface="Calibri" panose="020F0502020204030204" pitchFamily="34" charset="0"/>
                <a:cs typeface="Calibri" panose="020F0502020204030204" pitchFamily="34" charset="0"/>
              </a:rPr>
              <a:t> free speech, free elections, freedom of assembly, </a:t>
            </a:r>
            <a:r>
              <a:rPr lang="en-CA" sz="1850" dirty="0" err="1">
                <a:effectLst/>
                <a:latin typeface="Calibri" panose="020F0502020204030204" pitchFamily="34" charset="0"/>
                <a:ea typeface="Calibri" panose="020F0502020204030204" pitchFamily="34" charset="0"/>
                <a:cs typeface="Calibri" panose="020F0502020204030204" pitchFamily="34" charset="0"/>
              </a:rPr>
              <a:t>etc</a:t>
            </a:r>
            <a:endParaRPr lang="en-CA" sz="1850" dirty="0">
              <a:effectLst/>
              <a:latin typeface="Calibri" panose="020F0502020204030204" pitchFamily="34" charset="0"/>
              <a:ea typeface="Calibri" panose="020F0502020204030204" pitchFamily="34" charset="0"/>
              <a:cs typeface="Times New Roman" panose="02020603050405020304" pitchFamily="18" charset="0"/>
            </a:endParaRPr>
          </a:p>
          <a:p>
            <a:pPr marL="114300" indent="0">
              <a:buNone/>
            </a:pPr>
            <a:r>
              <a:rPr lang="en-CA" sz="1850" dirty="0">
                <a:effectLst/>
                <a:latin typeface="Calibri" panose="020F0502020204030204" pitchFamily="34" charset="0"/>
                <a:ea typeface="Calibri" panose="020F0502020204030204" pitchFamily="34" charset="0"/>
              </a:rPr>
              <a:t>              </a:t>
            </a:r>
            <a:r>
              <a:rPr lang="en-CA" sz="1850" dirty="0">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CA" sz="1850" dirty="0">
                <a:effectLst/>
                <a:latin typeface="Calibri" panose="020F0502020204030204" pitchFamily="34" charset="0"/>
                <a:ea typeface="Calibri" panose="020F0502020204030204" pitchFamily="34" charset="0"/>
              </a:rPr>
              <a:t> gave parliament </a:t>
            </a:r>
            <a:r>
              <a:rPr lang="en-CA" sz="1850" b="1" dirty="0">
                <a:effectLst/>
                <a:latin typeface="Calibri" panose="020F0502020204030204" pitchFamily="34" charset="0"/>
                <a:ea typeface="Calibri" panose="020F0502020204030204" pitchFamily="34" charset="0"/>
              </a:rPr>
              <a:t>power over the monarchy</a:t>
            </a:r>
            <a:endParaRPr lang="en-CA" sz="1850" b="1" dirty="0"/>
          </a:p>
        </p:txBody>
      </p:sp>
      <p:pic>
        <p:nvPicPr>
          <p:cNvPr id="5" name="Picture 4" descr="Text&#10;&#10;Description automatically generated">
            <a:extLst>
              <a:ext uri="{FF2B5EF4-FFF2-40B4-BE49-F238E27FC236}">
                <a16:creationId xmlns:a16="http://schemas.microsoft.com/office/drawing/2014/main" id="{AA04B524-9867-4AAB-9907-30DABB92E3D4}"/>
              </a:ext>
            </a:extLst>
          </p:cNvPr>
          <p:cNvPicPr>
            <a:picLocks noChangeAspect="1"/>
          </p:cNvPicPr>
          <p:nvPr/>
        </p:nvPicPr>
        <p:blipFill>
          <a:blip r:embed="rId2"/>
          <a:stretch>
            <a:fillRect/>
          </a:stretch>
        </p:blipFill>
        <p:spPr>
          <a:xfrm>
            <a:off x="149290" y="1211350"/>
            <a:ext cx="2090057" cy="3141699"/>
          </a:xfrm>
          <a:prstGeom prst="rect">
            <a:avLst/>
          </a:prstGeom>
        </p:spPr>
      </p:pic>
    </p:spTree>
    <p:extLst>
      <p:ext uri="{BB962C8B-B14F-4D97-AF65-F5344CB8AC3E}">
        <p14:creationId xmlns:p14="http://schemas.microsoft.com/office/powerpoint/2010/main" val="339546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9DF02-C67B-4FB9-99E7-636580DEC08E}"/>
              </a:ext>
            </a:extLst>
          </p:cNvPr>
          <p:cNvSpPr>
            <a:spLocks noGrp="1"/>
          </p:cNvSpPr>
          <p:nvPr>
            <p:ph type="title"/>
          </p:nvPr>
        </p:nvSpPr>
        <p:spPr>
          <a:xfrm>
            <a:off x="3099460" y="575950"/>
            <a:ext cx="5622390" cy="635400"/>
          </a:xfrm>
        </p:spPr>
        <p:txBody>
          <a:bodyPr/>
          <a:lstStyle/>
          <a:p>
            <a:r>
              <a:rPr lang="en" dirty="0"/>
              <a:t>Napoleonic Code - 1804</a:t>
            </a:r>
            <a:endParaRPr lang="en-CA" dirty="0"/>
          </a:p>
        </p:txBody>
      </p:sp>
      <p:sp>
        <p:nvSpPr>
          <p:cNvPr id="3" name="Text Placeholder 2">
            <a:extLst>
              <a:ext uri="{FF2B5EF4-FFF2-40B4-BE49-F238E27FC236}">
                <a16:creationId xmlns:a16="http://schemas.microsoft.com/office/drawing/2014/main" id="{0E967315-BF0D-4DA9-BD43-533B0AE32769}"/>
              </a:ext>
            </a:extLst>
          </p:cNvPr>
          <p:cNvSpPr>
            <a:spLocks noGrp="1"/>
          </p:cNvSpPr>
          <p:nvPr>
            <p:ph type="body" idx="1"/>
          </p:nvPr>
        </p:nvSpPr>
        <p:spPr>
          <a:xfrm>
            <a:off x="2634046" y="1310116"/>
            <a:ext cx="6321600" cy="3448496"/>
          </a:xfrm>
        </p:spPr>
        <p:txBody>
          <a:bodyPr/>
          <a:lstStyle/>
          <a:p>
            <a:pPr marL="457200" lvl="0" indent="-342900" algn="l" rtl="0">
              <a:spcBef>
                <a:spcPts val="0"/>
              </a:spcBef>
              <a:spcAft>
                <a:spcPts val="0"/>
              </a:spcAft>
              <a:buSzPts val="1800"/>
              <a:buChar char="●"/>
            </a:pPr>
            <a:r>
              <a:rPr lang="en-CA" dirty="0"/>
              <a:t>Napoleon Bonaparte led writing of Napoleonic Code after the French Revolution (1789)</a:t>
            </a:r>
          </a:p>
          <a:p>
            <a:pPr marL="596900" lvl="1" indent="0" algn="l" rtl="0">
              <a:spcBef>
                <a:spcPts val="0"/>
              </a:spcBef>
              <a:spcAft>
                <a:spcPts val="0"/>
              </a:spcAft>
              <a:buSzPts val="1400"/>
              <a:buNone/>
            </a:pPr>
            <a:endParaRPr lang="en-CA" sz="1800" dirty="0"/>
          </a:p>
          <a:p>
            <a:pPr marL="914400" lvl="1" indent="-317500" algn="l" rtl="0">
              <a:spcBef>
                <a:spcPts val="0"/>
              </a:spcBef>
              <a:spcAft>
                <a:spcPts val="0"/>
              </a:spcAft>
              <a:buSzPts val="1400"/>
              <a:buChar char="○"/>
            </a:pPr>
            <a:r>
              <a:rPr lang="en-CA" sz="1800" dirty="0"/>
              <a:t>formed the basis of French civil law</a:t>
            </a:r>
          </a:p>
          <a:p>
            <a:pPr marL="914400" lvl="1" indent="-317500" algn="l" rtl="0">
              <a:spcBef>
                <a:spcPts val="0"/>
              </a:spcBef>
              <a:spcAft>
                <a:spcPts val="0"/>
              </a:spcAft>
              <a:buSzPts val="1400"/>
              <a:buChar char="○"/>
            </a:pPr>
            <a:r>
              <a:rPr lang="en-CA" sz="1800" dirty="0"/>
              <a:t>legal standard in the Code was clear, easy to understand, and unbiased</a:t>
            </a:r>
          </a:p>
          <a:p>
            <a:pPr marL="914400" lvl="1" indent="-317500" algn="l" rtl="0">
              <a:spcBef>
                <a:spcPts val="0"/>
              </a:spcBef>
              <a:spcAft>
                <a:spcPts val="0"/>
              </a:spcAft>
              <a:buSzPts val="1400"/>
              <a:buChar char="○"/>
            </a:pPr>
            <a:r>
              <a:rPr lang="en-CA" sz="1800" dirty="0"/>
              <a:t>applied to property rights, wills, contracts, family law</a:t>
            </a:r>
          </a:p>
          <a:p>
            <a:pPr marL="914400" lvl="1" indent="-317500" algn="l" rtl="0">
              <a:spcBef>
                <a:spcPts val="0"/>
              </a:spcBef>
              <a:spcAft>
                <a:spcPts val="0"/>
              </a:spcAft>
              <a:buSzPts val="1400"/>
              <a:buChar char="○"/>
            </a:pPr>
            <a:r>
              <a:rPr lang="en-CA" sz="1800" dirty="0"/>
              <a:t>Quebec civil law is based on Napoleonic Code</a:t>
            </a:r>
          </a:p>
          <a:p>
            <a:endParaRPr lang="en-CA" dirty="0"/>
          </a:p>
        </p:txBody>
      </p:sp>
      <p:pic>
        <p:nvPicPr>
          <p:cNvPr id="5" name="Picture 4" descr="A picture containing text&#10;&#10;Description automatically generated">
            <a:extLst>
              <a:ext uri="{FF2B5EF4-FFF2-40B4-BE49-F238E27FC236}">
                <a16:creationId xmlns:a16="http://schemas.microsoft.com/office/drawing/2014/main" id="{8A68E03C-1450-44E0-821D-DDD2FB0559F8}"/>
              </a:ext>
            </a:extLst>
          </p:cNvPr>
          <p:cNvPicPr>
            <a:picLocks noChangeAspect="1"/>
          </p:cNvPicPr>
          <p:nvPr/>
        </p:nvPicPr>
        <p:blipFill>
          <a:blip r:embed="rId2"/>
          <a:stretch>
            <a:fillRect/>
          </a:stretch>
        </p:blipFill>
        <p:spPr>
          <a:xfrm>
            <a:off x="422150" y="893650"/>
            <a:ext cx="2032332" cy="3463661"/>
          </a:xfrm>
          <a:prstGeom prst="rect">
            <a:avLst/>
          </a:prstGeom>
        </p:spPr>
      </p:pic>
    </p:spTree>
    <p:extLst>
      <p:ext uri="{BB962C8B-B14F-4D97-AF65-F5344CB8AC3E}">
        <p14:creationId xmlns:p14="http://schemas.microsoft.com/office/powerpoint/2010/main" val="54892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DADBC-0DC7-4856-9AAD-5B07599DFED8}"/>
              </a:ext>
            </a:extLst>
          </p:cNvPr>
          <p:cNvSpPr>
            <a:spLocks noGrp="1"/>
          </p:cNvSpPr>
          <p:nvPr>
            <p:ph type="title"/>
          </p:nvPr>
        </p:nvSpPr>
        <p:spPr/>
        <p:txBody>
          <a:bodyPr/>
          <a:lstStyle/>
          <a:p>
            <a:r>
              <a:rPr lang="en-CA" dirty="0"/>
              <a:t>The Great Binding Law</a:t>
            </a:r>
          </a:p>
        </p:txBody>
      </p:sp>
      <p:sp>
        <p:nvSpPr>
          <p:cNvPr id="3" name="Text Placeholder 2">
            <a:extLst>
              <a:ext uri="{FF2B5EF4-FFF2-40B4-BE49-F238E27FC236}">
                <a16:creationId xmlns:a16="http://schemas.microsoft.com/office/drawing/2014/main" id="{E24FEE35-A228-4A34-95AC-B4512C3053AC}"/>
              </a:ext>
            </a:extLst>
          </p:cNvPr>
          <p:cNvSpPr>
            <a:spLocks noGrp="1"/>
          </p:cNvSpPr>
          <p:nvPr>
            <p:ph type="body" idx="1"/>
          </p:nvPr>
        </p:nvSpPr>
        <p:spPr/>
        <p:txBody>
          <a:bodyPr/>
          <a:lstStyle/>
          <a:p>
            <a:r>
              <a:rPr lang="en-CA" sz="2000" b="0" dirty="0">
                <a:effectLst/>
                <a:latin typeface="Lato" panose="020F0502020204030203" pitchFamily="34" charset="0"/>
                <a:ea typeface="Lato" panose="020F0502020204030203" pitchFamily="34" charset="0"/>
                <a:cs typeface="Lato" panose="020F0502020204030203" pitchFamily="34" charset="0"/>
              </a:rPr>
              <a:t>- Indigenous communities across North America had established governments, religions, social structures, and legal systems prior to British and European settlement.</a:t>
            </a:r>
          </a:p>
          <a:p>
            <a:endParaRPr lang="en-CA" sz="2000" b="1" dirty="0">
              <a:effectLst/>
              <a:latin typeface="Lato" panose="020F0502020204030203" pitchFamily="34" charset="0"/>
              <a:ea typeface="Lato" panose="020F0502020204030203" pitchFamily="34" charset="0"/>
              <a:cs typeface="Lato" panose="020F0502020204030203" pitchFamily="34" charset="0"/>
            </a:endParaRPr>
          </a:p>
          <a:p>
            <a:r>
              <a:rPr lang="en-CA" sz="2000" b="0" dirty="0">
                <a:effectLst/>
                <a:latin typeface="Lato" panose="020F0502020204030203" pitchFamily="34" charset="0"/>
                <a:ea typeface="Lato" panose="020F0502020204030203" pitchFamily="34" charset="0"/>
                <a:cs typeface="Lato" panose="020F0502020204030203" pitchFamily="34" charset="0"/>
              </a:rPr>
              <a:t>- laws and customs passed down through generations by oral tradition</a:t>
            </a:r>
            <a:endParaRPr lang="en-CA" sz="2000" b="1" dirty="0">
              <a:effectLst/>
              <a:latin typeface="Lato" panose="020F0502020204030203" pitchFamily="34" charset="0"/>
              <a:ea typeface="Lato" panose="020F0502020204030203" pitchFamily="34" charset="0"/>
              <a:cs typeface="Lato" panose="020F0502020204030203" pitchFamily="34" charset="0"/>
            </a:endParaRPr>
          </a:p>
          <a:p>
            <a:endParaRPr lang="en-CA" dirty="0"/>
          </a:p>
        </p:txBody>
      </p:sp>
      <p:pic>
        <p:nvPicPr>
          <p:cNvPr id="4" name="Picture 3" descr="A picture containing text&#10;&#10;Description automatically generated">
            <a:extLst>
              <a:ext uri="{FF2B5EF4-FFF2-40B4-BE49-F238E27FC236}">
                <a16:creationId xmlns:a16="http://schemas.microsoft.com/office/drawing/2014/main" id="{F710F2FE-4935-43CE-8BBE-D111CA088A43}"/>
              </a:ext>
            </a:extLst>
          </p:cNvPr>
          <p:cNvPicPr>
            <a:picLocks noChangeAspect="1"/>
          </p:cNvPicPr>
          <p:nvPr/>
        </p:nvPicPr>
        <p:blipFill>
          <a:blip r:embed="rId2"/>
          <a:stretch>
            <a:fillRect/>
          </a:stretch>
        </p:blipFill>
        <p:spPr>
          <a:xfrm>
            <a:off x="159152" y="1288448"/>
            <a:ext cx="2400250" cy="2566604"/>
          </a:xfrm>
          <a:prstGeom prst="rect">
            <a:avLst/>
          </a:prstGeom>
        </p:spPr>
      </p:pic>
    </p:spTree>
    <p:extLst>
      <p:ext uri="{BB962C8B-B14F-4D97-AF65-F5344CB8AC3E}">
        <p14:creationId xmlns:p14="http://schemas.microsoft.com/office/powerpoint/2010/main" val="187158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2690030" y="575950"/>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Code of Hammurabi</a:t>
            </a:r>
            <a:endParaRPr dirty="0"/>
          </a:p>
        </p:txBody>
      </p:sp>
      <p:sp>
        <p:nvSpPr>
          <p:cNvPr id="96" name="Google Shape;96;p17"/>
          <p:cNvSpPr txBox="1">
            <a:spLocks noGrp="1"/>
          </p:cNvSpPr>
          <p:nvPr>
            <p:ph type="body" idx="1"/>
          </p:nvPr>
        </p:nvSpPr>
        <p:spPr>
          <a:xfrm>
            <a:off x="2821675" y="1343608"/>
            <a:ext cx="6321600" cy="3526972"/>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000" dirty="0"/>
              <a:t>one of earliest sets of recorded laws</a:t>
            </a:r>
          </a:p>
          <a:p>
            <a:pPr marL="457200" lvl="0" indent="-342900" algn="l" rtl="0">
              <a:spcBef>
                <a:spcPts val="0"/>
              </a:spcBef>
              <a:spcAft>
                <a:spcPts val="0"/>
              </a:spcAft>
              <a:buSzPts val="1800"/>
              <a:buChar char="●"/>
            </a:pPr>
            <a:endParaRPr sz="600" dirty="0"/>
          </a:p>
          <a:p>
            <a:pPr marL="457200" lvl="0" indent="-342900" algn="l" rtl="0">
              <a:spcBef>
                <a:spcPts val="0"/>
              </a:spcBef>
              <a:spcAft>
                <a:spcPts val="0"/>
              </a:spcAft>
              <a:buSzPts val="1800"/>
              <a:buChar char="●"/>
            </a:pPr>
            <a:r>
              <a:rPr lang="en" sz="2000" dirty="0"/>
              <a:t>written by Hammurabi, King of Babylon (1792-1750 BCE) in modern-day Iraq</a:t>
            </a:r>
          </a:p>
          <a:p>
            <a:pPr marL="457200" lvl="0" indent="-342900" algn="l" rtl="0">
              <a:spcBef>
                <a:spcPts val="0"/>
              </a:spcBef>
              <a:spcAft>
                <a:spcPts val="0"/>
              </a:spcAft>
              <a:buSzPts val="1800"/>
              <a:buChar char="●"/>
            </a:pPr>
            <a:endParaRPr sz="600" dirty="0"/>
          </a:p>
          <a:p>
            <a:pPr marL="457200" lvl="0" indent="-342900" algn="l" rtl="0">
              <a:spcBef>
                <a:spcPts val="0"/>
              </a:spcBef>
              <a:spcAft>
                <a:spcPts val="0"/>
              </a:spcAft>
              <a:buSzPts val="1800"/>
              <a:buChar char="●"/>
            </a:pPr>
            <a:r>
              <a:rPr lang="en" sz="2000" dirty="0"/>
              <a:t>contains over 300 simple laws</a:t>
            </a:r>
          </a:p>
          <a:p>
            <a:pPr marL="457200" lvl="0" indent="-342900" algn="l" rtl="0">
              <a:spcBef>
                <a:spcPts val="0"/>
              </a:spcBef>
              <a:spcAft>
                <a:spcPts val="0"/>
              </a:spcAft>
              <a:buSzPts val="1800"/>
              <a:buChar char="●"/>
            </a:pPr>
            <a:endParaRPr sz="400" dirty="0"/>
          </a:p>
          <a:p>
            <a:pPr marL="914400" lvl="1" indent="-317500" algn="l" rtl="0">
              <a:spcBef>
                <a:spcPts val="0"/>
              </a:spcBef>
              <a:spcAft>
                <a:spcPts val="0"/>
              </a:spcAft>
              <a:buSzPts val="1400"/>
              <a:buChar char="○"/>
            </a:pPr>
            <a:r>
              <a:rPr lang="en" sz="2000" dirty="0"/>
              <a:t>laws reflect patriarchal (male-dominated) society</a:t>
            </a:r>
          </a:p>
          <a:p>
            <a:pPr marL="914400" lvl="1" indent="-317500" algn="l" rtl="0">
              <a:spcBef>
                <a:spcPts val="0"/>
              </a:spcBef>
              <a:spcAft>
                <a:spcPts val="0"/>
              </a:spcAft>
              <a:buSzPts val="1400"/>
              <a:buChar char="○"/>
            </a:pPr>
            <a:endParaRPr sz="400" dirty="0"/>
          </a:p>
          <a:p>
            <a:pPr marL="914400" lvl="1" indent="-317500" algn="l" rtl="0">
              <a:spcBef>
                <a:spcPts val="0"/>
              </a:spcBef>
              <a:spcAft>
                <a:spcPts val="0"/>
              </a:spcAft>
              <a:buSzPts val="1400"/>
              <a:buChar char="○"/>
            </a:pPr>
            <a:r>
              <a:rPr lang="en" sz="2000" dirty="0"/>
              <a:t>hierarchy of power:  gods - King - male nobles - wives and children of nobles - poor – slaves</a:t>
            </a:r>
          </a:p>
          <a:p>
            <a:pPr marL="914400" lvl="1" indent="-317500" algn="l" rtl="0">
              <a:spcBef>
                <a:spcPts val="0"/>
              </a:spcBef>
              <a:spcAft>
                <a:spcPts val="0"/>
              </a:spcAft>
              <a:buSzPts val="1400"/>
              <a:buChar char="○"/>
            </a:pPr>
            <a:endParaRPr dirty="0"/>
          </a:p>
        </p:txBody>
      </p:sp>
      <p:pic>
        <p:nvPicPr>
          <p:cNvPr id="4" name="Picture 3" descr="A picture containing old, helmet, stone&#10;&#10;Description automatically generated">
            <a:extLst>
              <a:ext uri="{FF2B5EF4-FFF2-40B4-BE49-F238E27FC236}">
                <a16:creationId xmlns:a16="http://schemas.microsoft.com/office/drawing/2014/main" id="{B5B9D069-3973-4B22-8D79-E55EB2003BFF}"/>
              </a:ext>
            </a:extLst>
          </p:cNvPr>
          <p:cNvPicPr>
            <a:picLocks noChangeAspect="1"/>
          </p:cNvPicPr>
          <p:nvPr/>
        </p:nvPicPr>
        <p:blipFill>
          <a:blip r:embed="rId3"/>
          <a:stretch>
            <a:fillRect/>
          </a:stretch>
        </p:blipFill>
        <p:spPr>
          <a:xfrm>
            <a:off x="725" y="1721697"/>
            <a:ext cx="2689305" cy="26893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6">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DADBC-0DC7-4856-9AAD-5B07599DFED8}"/>
              </a:ext>
            </a:extLst>
          </p:cNvPr>
          <p:cNvSpPr>
            <a:spLocks noGrp="1"/>
          </p:cNvSpPr>
          <p:nvPr>
            <p:ph type="title"/>
          </p:nvPr>
        </p:nvSpPr>
        <p:spPr/>
        <p:txBody>
          <a:bodyPr/>
          <a:lstStyle/>
          <a:p>
            <a:r>
              <a:rPr lang="en-CA" dirty="0"/>
              <a:t>The Great Binding Law</a:t>
            </a:r>
          </a:p>
        </p:txBody>
      </p:sp>
      <p:sp>
        <p:nvSpPr>
          <p:cNvPr id="3" name="Text Placeholder 2">
            <a:extLst>
              <a:ext uri="{FF2B5EF4-FFF2-40B4-BE49-F238E27FC236}">
                <a16:creationId xmlns:a16="http://schemas.microsoft.com/office/drawing/2014/main" id="{E24FEE35-A228-4A34-95AC-B4512C3053AC}"/>
              </a:ext>
            </a:extLst>
          </p:cNvPr>
          <p:cNvSpPr>
            <a:spLocks noGrp="1"/>
          </p:cNvSpPr>
          <p:nvPr>
            <p:ph type="body" idx="1"/>
          </p:nvPr>
        </p:nvSpPr>
        <p:spPr>
          <a:xfrm>
            <a:off x="2410112" y="1492898"/>
            <a:ext cx="6321600" cy="3105278"/>
          </a:xfrm>
        </p:spPr>
        <p:txBody>
          <a:bodyPr/>
          <a:lstStyle/>
          <a:p>
            <a:r>
              <a:rPr lang="en-CA" sz="1900" b="0" dirty="0">
                <a:effectLst/>
                <a:latin typeface="Lato" panose="020F0502020204030203" pitchFamily="34" charset="0"/>
                <a:ea typeface="Lato" panose="020F0502020204030203" pitchFamily="34" charset="0"/>
                <a:cs typeface="Lato" panose="020F0502020204030203" pitchFamily="34" charset="0"/>
              </a:rPr>
              <a:t>around 1450, five groups formed the Haudenosaunee Confederacy </a:t>
            </a:r>
          </a:p>
          <a:p>
            <a:endParaRPr lang="en-CA" sz="900" b="1" dirty="0">
              <a:latin typeface="Lato" panose="020F0502020204030203" pitchFamily="34" charset="0"/>
              <a:ea typeface="Lato" panose="020F0502020204030203" pitchFamily="34" charset="0"/>
              <a:cs typeface="Lato" panose="020F0502020204030203" pitchFamily="34" charset="0"/>
            </a:endParaRPr>
          </a:p>
          <a:p>
            <a:pPr>
              <a:buFont typeface="Wingdings" panose="05000000000000000000" pitchFamily="2" charset="2"/>
              <a:buChar char="à"/>
            </a:pPr>
            <a:r>
              <a:rPr lang="en-CA" sz="1900" b="0" dirty="0">
                <a:effectLst/>
                <a:latin typeface="Lato" panose="020F0502020204030203" pitchFamily="34" charset="0"/>
                <a:ea typeface="Lato" panose="020F0502020204030203" pitchFamily="34" charset="0"/>
                <a:cs typeface="Lato" panose="020F0502020204030203" pitchFamily="34" charset="0"/>
              </a:rPr>
              <a:t>a sixth group joined (becoming known as the Six </a:t>
            </a:r>
          </a:p>
          <a:p>
            <a:pPr marL="114300" indent="0">
              <a:buNone/>
            </a:pPr>
            <a:r>
              <a:rPr lang="en-CA" sz="1900" b="0" dirty="0">
                <a:effectLst/>
                <a:latin typeface="Lato" panose="020F0502020204030203" pitchFamily="34" charset="0"/>
                <a:ea typeface="Lato" panose="020F0502020204030203" pitchFamily="34" charset="0"/>
                <a:cs typeface="Lato" panose="020F0502020204030203" pitchFamily="34" charset="0"/>
              </a:rPr>
              <a:t>      Nations)</a:t>
            </a:r>
          </a:p>
          <a:p>
            <a:pPr marL="114300" indent="0">
              <a:buNone/>
            </a:pPr>
            <a:endParaRPr lang="en-CA" sz="800" b="1" dirty="0">
              <a:effectLst/>
              <a:latin typeface="Lato" panose="020F0502020204030203" pitchFamily="34" charset="0"/>
              <a:ea typeface="Lato" panose="020F0502020204030203" pitchFamily="34" charset="0"/>
              <a:cs typeface="Lato" panose="020F0502020204030203" pitchFamily="34" charset="0"/>
            </a:endParaRPr>
          </a:p>
          <a:p>
            <a:pPr>
              <a:buFont typeface="Wingdings" panose="05000000000000000000" pitchFamily="2" charset="2"/>
              <a:buChar char="à"/>
            </a:pPr>
            <a:r>
              <a:rPr lang="en-CA" sz="1900" b="0" dirty="0">
                <a:effectLst/>
                <a:latin typeface="Lato" panose="020F0502020204030203" pitchFamily="34" charset="0"/>
                <a:ea typeface="Lato" panose="020F0502020204030203" pitchFamily="34" charset="0"/>
                <a:cs typeface="Lato" panose="020F0502020204030203" pitchFamily="34" charset="0"/>
              </a:rPr>
              <a:t>recorded the Great Binding Law (or </a:t>
            </a:r>
            <a:r>
              <a:rPr lang="en-CA" sz="1900" b="0" dirty="0" err="1">
                <a:effectLst/>
                <a:latin typeface="Lato" panose="020F0502020204030203" pitchFamily="34" charset="0"/>
                <a:ea typeface="Lato" panose="020F0502020204030203" pitchFamily="34" charset="0"/>
                <a:cs typeface="Lato" panose="020F0502020204030203" pitchFamily="34" charset="0"/>
              </a:rPr>
              <a:t>Gayanashagowa</a:t>
            </a:r>
            <a:r>
              <a:rPr lang="en-CA" sz="1900" b="0" dirty="0">
                <a:effectLst/>
                <a:latin typeface="Lato" panose="020F0502020204030203" pitchFamily="34" charset="0"/>
                <a:ea typeface="Lato" panose="020F0502020204030203" pitchFamily="34" charset="0"/>
                <a:cs typeface="Lato" panose="020F0502020204030203" pitchFamily="34" charset="0"/>
              </a:rPr>
              <a:t>)</a:t>
            </a:r>
          </a:p>
          <a:p>
            <a:pPr>
              <a:buFont typeface="Wingdings" panose="05000000000000000000" pitchFamily="2" charset="2"/>
              <a:buChar char="à"/>
            </a:pPr>
            <a:endParaRPr lang="en-CA" sz="800" b="1" dirty="0">
              <a:effectLst/>
              <a:latin typeface="Lato" panose="020F0502020204030203" pitchFamily="34" charset="0"/>
              <a:ea typeface="Lato" panose="020F0502020204030203" pitchFamily="34" charset="0"/>
              <a:cs typeface="Lato" panose="020F0502020204030203" pitchFamily="34" charset="0"/>
            </a:endParaRPr>
          </a:p>
          <a:p>
            <a:pPr>
              <a:buFont typeface="Wingdings" panose="05000000000000000000" pitchFamily="2" charset="2"/>
              <a:buChar char="à"/>
            </a:pPr>
            <a:r>
              <a:rPr lang="en-CA" sz="1900" b="0" dirty="0">
                <a:effectLst/>
                <a:latin typeface="Lato" panose="020F0502020204030203" pitchFamily="34" charset="0"/>
                <a:ea typeface="Lato" panose="020F0502020204030203" pitchFamily="34" charset="0"/>
                <a:cs typeface="Lato" panose="020F0502020204030203" pitchFamily="34" charset="0"/>
              </a:rPr>
              <a:t>outlined rights, responsibilities, and duties and </a:t>
            </a:r>
          </a:p>
          <a:p>
            <a:pPr marL="114300" indent="0">
              <a:buNone/>
            </a:pPr>
            <a:r>
              <a:rPr lang="en-CA" sz="1900" b="0" dirty="0">
                <a:effectLst/>
                <a:latin typeface="Lato" panose="020F0502020204030203" pitchFamily="34" charset="0"/>
                <a:ea typeface="Lato" panose="020F0502020204030203" pitchFamily="34" charset="0"/>
                <a:cs typeface="Lato" panose="020F0502020204030203" pitchFamily="34" charset="0"/>
              </a:rPr>
              <a:t>      included laws.</a:t>
            </a:r>
            <a:endParaRPr lang="en-CA" sz="1900" b="1" dirty="0">
              <a:effectLst/>
              <a:latin typeface="Lato" panose="020F0502020204030203" pitchFamily="34" charset="0"/>
              <a:ea typeface="Lato" panose="020F0502020204030203" pitchFamily="34" charset="0"/>
              <a:cs typeface="Lato" panose="020F0502020204030203" pitchFamily="34" charset="0"/>
            </a:endParaRPr>
          </a:p>
          <a:p>
            <a:pPr marL="114300" indent="0">
              <a:buNone/>
            </a:pPr>
            <a:endParaRPr lang="en-CA" dirty="0"/>
          </a:p>
        </p:txBody>
      </p:sp>
      <p:pic>
        <p:nvPicPr>
          <p:cNvPr id="5" name="Picture 4" descr="A picture containing text&#10;&#10;Description automatically generated">
            <a:extLst>
              <a:ext uri="{FF2B5EF4-FFF2-40B4-BE49-F238E27FC236}">
                <a16:creationId xmlns:a16="http://schemas.microsoft.com/office/drawing/2014/main" id="{9D2F376B-B76A-4705-8957-30D72AC983F2}"/>
              </a:ext>
            </a:extLst>
          </p:cNvPr>
          <p:cNvPicPr>
            <a:picLocks noChangeAspect="1"/>
          </p:cNvPicPr>
          <p:nvPr/>
        </p:nvPicPr>
        <p:blipFill>
          <a:blip r:embed="rId2"/>
          <a:stretch>
            <a:fillRect/>
          </a:stretch>
        </p:blipFill>
        <p:spPr>
          <a:xfrm>
            <a:off x="159152" y="1288448"/>
            <a:ext cx="2400250" cy="2566604"/>
          </a:xfrm>
          <a:prstGeom prst="rect">
            <a:avLst/>
          </a:prstGeom>
        </p:spPr>
      </p:pic>
    </p:spTree>
    <p:extLst>
      <p:ext uri="{BB962C8B-B14F-4D97-AF65-F5344CB8AC3E}">
        <p14:creationId xmlns:p14="http://schemas.microsoft.com/office/powerpoint/2010/main" val="209306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2690030" y="575950"/>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Code of Hammurabi </a:t>
            </a:r>
            <a:r>
              <a:rPr lang="en" sz="1800" dirty="0"/>
              <a:t>(continued)</a:t>
            </a:r>
            <a:endParaRPr sz="1800" dirty="0"/>
          </a:p>
        </p:txBody>
      </p:sp>
      <p:sp>
        <p:nvSpPr>
          <p:cNvPr id="96" name="Google Shape;96;p17"/>
          <p:cNvSpPr txBox="1">
            <a:spLocks noGrp="1"/>
          </p:cNvSpPr>
          <p:nvPr>
            <p:ph type="body" idx="1"/>
          </p:nvPr>
        </p:nvSpPr>
        <p:spPr>
          <a:xfrm>
            <a:off x="2821675" y="1408602"/>
            <a:ext cx="6321600" cy="3158948"/>
          </a:xfrm>
          <a:prstGeom prst="rect">
            <a:avLst/>
          </a:prstGeom>
        </p:spPr>
        <p:txBody>
          <a:bodyPr spcFirstLastPara="1" wrap="square" lIns="91425" tIns="91425" rIns="91425" bIns="91425" anchor="t" anchorCtr="0">
            <a:noAutofit/>
          </a:bodyPr>
          <a:lstStyle/>
          <a:p>
            <a:pPr lvl="1">
              <a:spcBef>
                <a:spcPts val="0"/>
              </a:spcBef>
            </a:pPr>
            <a:r>
              <a:rPr lang="en-CA" sz="2000" dirty="0"/>
              <a:t>codification of country’s laws under headings like “family”, “criminal”, “civil” </a:t>
            </a:r>
          </a:p>
          <a:p>
            <a:pPr lvl="1">
              <a:spcBef>
                <a:spcPts val="0"/>
              </a:spcBef>
            </a:pPr>
            <a:endParaRPr sz="800" dirty="0"/>
          </a:p>
          <a:p>
            <a:pPr marL="914400" lvl="1" indent="-317500" algn="l" rtl="0">
              <a:spcBef>
                <a:spcPts val="0"/>
              </a:spcBef>
              <a:spcAft>
                <a:spcPts val="0"/>
              </a:spcAft>
              <a:buSzPts val="1400"/>
              <a:buChar char="○"/>
            </a:pPr>
            <a:r>
              <a:rPr lang="en" sz="2000" dirty="0"/>
              <a:t>penalties quite harsh - Example: death penalty for robbery, “an eye for an eye”, hand cut off for striking a parent</a:t>
            </a:r>
          </a:p>
          <a:p>
            <a:pPr marL="914400" lvl="1" indent="-317500" algn="l" rtl="0">
              <a:spcBef>
                <a:spcPts val="0"/>
              </a:spcBef>
              <a:spcAft>
                <a:spcPts val="0"/>
              </a:spcAft>
              <a:buSzPts val="1400"/>
              <a:buChar char="○"/>
            </a:pPr>
            <a:endParaRPr lang="en" sz="800" dirty="0"/>
          </a:p>
          <a:p>
            <a:pPr lvl="1">
              <a:spcBef>
                <a:spcPts val="0"/>
              </a:spcBef>
            </a:pPr>
            <a:r>
              <a:rPr lang="en" sz="2000" dirty="0"/>
              <a:t>emphasized </a:t>
            </a:r>
            <a:r>
              <a:rPr lang="en" sz="2000" b="1" i="1" dirty="0"/>
              <a:t>retribution</a:t>
            </a:r>
            <a:r>
              <a:rPr lang="en" sz="2000" dirty="0"/>
              <a:t> instead of </a:t>
            </a:r>
            <a:r>
              <a:rPr lang="en" sz="2000" b="1" i="1" dirty="0"/>
              <a:t>restitution</a:t>
            </a:r>
          </a:p>
          <a:p>
            <a:pPr marL="914400" lvl="1" indent="-317500" algn="l" rtl="0">
              <a:spcBef>
                <a:spcPts val="0"/>
              </a:spcBef>
              <a:spcAft>
                <a:spcPts val="0"/>
              </a:spcAft>
              <a:buSzPts val="1400"/>
              <a:buChar char="○"/>
            </a:pPr>
            <a:endParaRPr dirty="0"/>
          </a:p>
        </p:txBody>
      </p:sp>
      <p:pic>
        <p:nvPicPr>
          <p:cNvPr id="4" name="Picture 3" descr="A picture containing old, helmet, stone&#10;&#10;Description automatically generated">
            <a:extLst>
              <a:ext uri="{FF2B5EF4-FFF2-40B4-BE49-F238E27FC236}">
                <a16:creationId xmlns:a16="http://schemas.microsoft.com/office/drawing/2014/main" id="{B5B9D069-3973-4B22-8D79-E55EB2003BFF}"/>
              </a:ext>
            </a:extLst>
          </p:cNvPr>
          <p:cNvPicPr>
            <a:picLocks noChangeAspect="1"/>
          </p:cNvPicPr>
          <p:nvPr/>
        </p:nvPicPr>
        <p:blipFill>
          <a:blip r:embed="rId3"/>
          <a:stretch>
            <a:fillRect/>
          </a:stretch>
        </p:blipFill>
        <p:spPr>
          <a:xfrm>
            <a:off x="725" y="1721697"/>
            <a:ext cx="2689305" cy="2689305"/>
          </a:xfrm>
          <a:prstGeom prst="rect">
            <a:avLst/>
          </a:prstGeom>
        </p:spPr>
      </p:pic>
    </p:spTree>
    <p:extLst>
      <p:ext uri="{BB962C8B-B14F-4D97-AF65-F5344CB8AC3E}">
        <p14:creationId xmlns:p14="http://schemas.microsoft.com/office/powerpoint/2010/main" val="251223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283099" y="712150"/>
            <a:ext cx="8621100" cy="383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retribution</a:t>
            </a:r>
            <a:endParaRPr dirty="0"/>
          </a:p>
          <a:p>
            <a:pPr marL="0" lvl="0" indent="0" algn="l" rtl="0">
              <a:spcBef>
                <a:spcPts val="0"/>
              </a:spcBef>
              <a:spcAft>
                <a:spcPts val="0"/>
              </a:spcAft>
              <a:buNone/>
            </a:pPr>
            <a:endParaRPr sz="2400" b="0" dirty="0"/>
          </a:p>
          <a:p>
            <a:pPr marL="0" lvl="0" indent="0" algn="l" rtl="0">
              <a:spcBef>
                <a:spcPts val="0"/>
              </a:spcBef>
              <a:spcAft>
                <a:spcPts val="0"/>
              </a:spcAft>
              <a:buNone/>
            </a:pPr>
            <a:r>
              <a:rPr lang="en" sz="2400" b="0" dirty="0"/>
              <a:t>...criminal sentence focused on punishment</a:t>
            </a:r>
            <a:endParaRPr sz="2400" b="0" dirty="0"/>
          </a:p>
          <a:p>
            <a:pPr marL="0" lvl="0" indent="0" algn="l" rtl="0">
              <a:spcBef>
                <a:spcPts val="0"/>
              </a:spcBef>
              <a:spcAft>
                <a:spcPts val="0"/>
              </a:spcAft>
              <a:buNone/>
            </a:pPr>
            <a:endParaRPr sz="2400" b="0" dirty="0"/>
          </a:p>
          <a:p>
            <a:pPr marL="0" lvl="0" indent="0" algn="l" rtl="0">
              <a:spcBef>
                <a:spcPts val="0"/>
              </a:spcBef>
              <a:spcAft>
                <a:spcPts val="0"/>
              </a:spcAft>
              <a:buNone/>
            </a:pPr>
            <a:r>
              <a:rPr lang="en" dirty="0"/>
              <a:t>restitution</a:t>
            </a:r>
            <a:endParaRPr dirty="0"/>
          </a:p>
          <a:p>
            <a:pPr marL="0" lvl="0" indent="0" algn="l" rtl="0">
              <a:spcBef>
                <a:spcPts val="0"/>
              </a:spcBef>
              <a:spcAft>
                <a:spcPts val="0"/>
              </a:spcAft>
              <a:buNone/>
            </a:pPr>
            <a:endParaRPr sz="2400" b="0" dirty="0"/>
          </a:p>
          <a:p>
            <a:pPr marL="0" lvl="0" indent="0" algn="l" rtl="0">
              <a:spcBef>
                <a:spcPts val="0"/>
              </a:spcBef>
              <a:spcAft>
                <a:spcPts val="0"/>
              </a:spcAft>
              <a:buNone/>
            </a:pPr>
            <a:r>
              <a:rPr lang="en" sz="2400" b="0" dirty="0"/>
              <a:t>...criminal sentence focused on restoring, or paying back the victim</a:t>
            </a:r>
            <a:endParaRPr sz="2400" b="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2822400" y="575950"/>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Mosaic Law</a:t>
            </a:r>
            <a:endParaRPr dirty="0"/>
          </a:p>
        </p:txBody>
      </p:sp>
      <p:sp>
        <p:nvSpPr>
          <p:cNvPr id="112" name="Google Shape;112;p20"/>
          <p:cNvSpPr txBox="1">
            <a:spLocks noGrp="1"/>
          </p:cNvSpPr>
          <p:nvPr>
            <p:ph type="body" idx="1"/>
          </p:nvPr>
        </p:nvSpPr>
        <p:spPr>
          <a:xfrm>
            <a:off x="2634047" y="1409163"/>
            <a:ext cx="6321600" cy="3002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000" dirty="0"/>
              <a:t>law given to the Hebrew people (1300s BCE)</a:t>
            </a:r>
            <a:endParaRPr sz="2000" dirty="0">
              <a:highlight>
                <a:srgbClr val="FFFF00"/>
              </a:highlight>
            </a:endParaRPr>
          </a:p>
          <a:p>
            <a:pPr marL="457200" lvl="0" indent="-342900" algn="l" rtl="0">
              <a:spcBef>
                <a:spcPts val="0"/>
              </a:spcBef>
              <a:spcAft>
                <a:spcPts val="0"/>
              </a:spcAft>
              <a:buSzPts val="1800"/>
              <a:buChar char="●"/>
            </a:pPr>
            <a:r>
              <a:rPr lang="en" sz="2000" dirty="0"/>
              <a:t>found in the first 5 books of the Old Testament part of the Bible</a:t>
            </a:r>
          </a:p>
          <a:p>
            <a:pPr marL="457200" lvl="0" indent="-342900" algn="l" rtl="0">
              <a:spcBef>
                <a:spcPts val="0"/>
              </a:spcBef>
              <a:spcAft>
                <a:spcPts val="0"/>
              </a:spcAft>
              <a:buSzPts val="1800"/>
              <a:buChar char="●"/>
            </a:pPr>
            <a:endParaRPr sz="2000" dirty="0"/>
          </a:p>
          <a:p>
            <a:pPr marL="457200" lvl="0" indent="-342900" algn="l" rtl="0">
              <a:spcBef>
                <a:spcPts val="0"/>
              </a:spcBef>
              <a:spcAft>
                <a:spcPts val="0"/>
              </a:spcAft>
              <a:buSzPts val="1800"/>
              <a:buChar char="●"/>
            </a:pPr>
            <a:r>
              <a:rPr lang="en" sz="2000" dirty="0"/>
              <a:t>summary of this law is in </a:t>
            </a:r>
            <a:r>
              <a:rPr lang="en" sz="2000" b="1" dirty="0"/>
              <a:t>the Ten Commandments</a:t>
            </a:r>
            <a:endParaRPr sz="2000" b="1" dirty="0"/>
          </a:p>
        </p:txBody>
      </p:sp>
      <p:pic>
        <p:nvPicPr>
          <p:cNvPr id="3" name="Picture 2" descr="A picture containing text&#10;&#10;Description automatically generated">
            <a:extLst>
              <a:ext uri="{FF2B5EF4-FFF2-40B4-BE49-F238E27FC236}">
                <a16:creationId xmlns:a16="http://schemas.microsoft.com/office/drawing/2014/main" id="{89599EE9-02AA-43FD-BD7F-73522EF96024}"/>
              </a:ext>
            </a:extLst>
          </p:cNvPr>
          <p:cNvPicPr>
            <a:picLocks noChangeAspect="1"/>
          </p:cNvPicPr>
          <p:nvPr/>
        </p:nvPicPr>
        <p:blipFill>
          <a:blip r:embed="rId3"/>
          <a:stretch>
            <a:fillRect/>
          </a:stretch>
        </p:blipFill>
        <p:spPr>
          <a:xfrm>
            <a:off x="188353" y="1409163"/>
            <a:ext cx="2183583" cy="32685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2822400" y="575950"/>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Mosaic Law</a:t>
            </a:r>
            <a:r>
              <a:rPr lang="en" sz="1800" dirty="0"/>
              <a:t> (continued)</a:t>
            </a:r>
            <a:endParaRPr sz="1800" dirty="0"/>
          </a:p>
        </p:txBody>
      </p:sp>
      <p:sp>
        <p:nvSpPr>
          <p:cNvPr id="112" name="Google Shape;112;p20"/>
          <p:cNvSpPr txBox="1">
            <a:spLocks noGrp="1"/>
          </p:cNvSpPr>
          <p:nvPr>
            <p:ph type="body" idx="1"/>
          </p:nvPr>
        </p:nvSpPr>
        <p:spPr>
          <a:xfrm>
            <a:off x="2371936" y="1409163"/>
            <a:ext cx="6583711" cy="3002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000" dirty="0"/>
              <a:t>differences b/w Mosaic Law &amp; Hammurabi’s Code:</a:t>
            </a:r>
          </a:p>
          <a:p>
            <a:pPr marL="457200" lvl="0" indent="-342900" algn="l" rtl="0">
              <a:spcBef>
                <a:spcPts val="0"/>
              </a:spcBef>
              <a:spcAft>
                <a:spcPts val="0"/>
              </a:spcAft>
              <a:buSzPts val="1800"/>
              <a:buChar char="●"/>
            </a:pPr>
            <a:endParaRPr sz="300" dirty="0"/>
          </a:p>
          <a:p>
            <a:pPr marL="914400" lvl="1" indent="-317500" algn="l" rtl="0">
              <a:spcBef>
                <a:spcPts val="0"/>
              </a:spcBef>
              <a:spcAft>
                <a:spcPts val="0"/>
              </a:spcAft>
              <a:buSzPts val="1400"/>
              <a:buChar char="○"/>
            </a:pPr>
            <a:r>
              <a:rPr lang="en" sz="2000" dirty="0"/>
              <a:t>Mosaic leaned </a:t>
            </a:r>
            <a:r>
              <a:rPr lang="en" sz="2000" b="1" dirty="0"/>
              <a:t>more towards restitution </a:t>
            </a:r>
            <a:r>
              <a:rPr lang="en" sz="2000" dirty="0"/>
              <a:t>(paying fines instead of being killed for a crime)</a:t>
            </a:r>
          </a:p>
          <a:p>
            <a:pPr marL="914400" lvl="1" indent="-317500" algn="l" rtl="0">
              <a:spcBef>
                <a:spcPts val="0"/>
              </a:spcBef>
              <a:spcAft>
                <a:spcPts val="0"/>
              </a:spcAft>
              <a:buSzPts val="1400"/>
              <a:buChar char="○"/>
            </a:pPr>
            <a:endParaRPr sz="600" dirty="0"/>
          </a:p>
          <a:p>
            <a:pPr marL="914400" lvl="1" indent="-317500" algn="l" rtl="0">
              <a:spcBef>
                <a:spcPts val="0"/>
              </a:spcBef>
              <a:spcAft>
                <a:spcPts val="0"/>
              </a:spcAft>
              <a:buSzPts val="1400"/>
              <a:buChar char="○"/>
            </a:pPr>
            <a:r>
              <a:rPr lang="en" sz="2000" dirty="0"/>
              <a:t>Mosaic more concerned with </a:t>
            </a:r>
            <a:r>
              <a:rPr lang="en" sz="2000" b="1" dirty="0"/>
              <a:t>punishing deliberate acts</a:t>
            </a:r>
            <a:r>
              <a:rPr lang="en" sz="2000" dirty="0"/>
              <a:t>, instead of accidents</a:t>
            </a:r>
          </a:p>
          <a:p>
            <a:pPr marL="914400" lvl="1" indent="-317500" algn="l" rtl="0">
              <a:spcBef>
                <a:spcPts val="0"/>
              </a:spcBef>
              <a:spcAft>
                <a:spcPts val="0"/>
              </a:spcAft>
              <a:buSzPts val="1400"/>
              <a:buChar char="○"/>
            </a:pPr>
            <a:endParaRPr sz="600" dirty="0"/>
          </a:p>
          <a:p>
            <a:pPr marL="914400" lvl="1" indent="-317500" algn="l" rtl="0">
              <a:spcBef>
                <a:spcPts val="0"/>
              </a:spcBef>
              <a:spcAft>
                <a:spcPts val="0"/>
              </a:spcAft>
              <a:buSzPts val="1400"/>
              <a:buChar char="○"/>
            </a:pPr>
            <a:r>
              <a:rPr lang="en" sz="2000" dirty="0"/>
              <a:t>Mosaic had</a:t>
            </a:r>
            <a:r>
              <a:rPr lang="en" sz="2000" b="1" dirty="0"/>
              <a:t> less concern for status </a:t>
            </a:r>
            <a:r>
              <a:rPr lang="en" sz="2000" dirty="0"/>
              <a:t>and wealth...more value given to poor people</a:t>
            </a:r>
            <a:endParaRPr sz="2000" dirty="0"/>
          </a:p>
        </p:txBody>
      </p:sp>
      <p:pic>
        <p:nvPicPr>
          <p:cNvPr id="3" name="Picture 2" descr="A picture containing text&#10;&#10;Description automatically generated">
            <a:extLst>
              <a:ext uri="{FF2B5EF4-FFF2-40B4-BE49-F238E27FC236}">
                <a16:creationId xmlns:a16="http://schemas.microsoft.com/office/drawing/2014/main" id="{89599EE9-02AA-43FD-BD7F-73522EF96024}"/>
              </a:ext>
            </a:extLst>
          </p:cNvPr>
          <p:cNvPicPr>
            <a:picLocks noChangeAspect="1"/>
          </p:cNvPicPr>
          <p:nvPr/>
        </p:nvPicPr>
        <p:blipFill>
          <a:blip r:embed="rId3"/>
          <a:stretch>
            <a:fillRect/>
          </a:stretch>
        </p:blipFill>
        <p:spPr>
          <a:xfrm>
            <a:off x="188353" y="1409163"/>
            <a:ext cx="2183583" cy="3268565"/>
          </a:xfrm>
          <a:prstGeom prst="rect">
            <a:avLst/>
          </a:prstGeom>
        </p:spPr>
      </p:pic>
    </p:spTree>
    <p:extLst>
      <p:ext uri="{BB962C8B-B14F-4D97-AF65-F5344CB8AC3E}">
        <p14:creationId xmlns:p14="http://schemas.microsoft.com/office/powerpoint/2010/main" val="262460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52A18-5DC5-4019-81B3-D603EBBABC03}"/>
              </a:ext>
            </a:extLst>
          </p:cNvPr>
          <p:cNvSpPr>
            <a:spLocks noGrp="1"/>
          </p:cNvSpPr>
          <p:nvPr>
            <p:ph type="title"/>
          </p:nvPr>
        </p:nvSpPr>
        <p:spPr>
          <a:xfrm>
            <a:off x="3023118" y="575950"/>
            <a:ext cx="5698731" cy="635400"/>
          </a:xfrm>
        </p:spPr>
        <p:txBody>
          <a:bodyPr/>
          <a:lstStyle/>
          <a:p>
            <a:r>
              <a:rPr lang="en-CA" dirty="0"/>
              <a:t>Greek Law</a:t>
            </a:r>
          </a:p>
        </p:txBody>
      </p:sp>
      <p:sp>
        <p:nvSpPr>
          <p:cNvPr id="3" name="Text Placeholder 2">
            <a:extLst>
              <a:ext uri="{FF2B5EF4-FFF2-40B4-BE49-F238E27FC236}">
                <a16:creationId xmlns:a16="http://schemas.microsoft.com/office/drawing/2014/main" id="{3966F088-134C-4402-8936-F12BC764B673}"/>
              </a:ext>
            </a:extLst>
          </p:cNvPr>
          <p:cNvSpPr>
            <a:spLocks noGrp="1"/>
          </p:cNvSpPr>
          <p:nvPr>
            <p:ph type="body" idx="1"/>
          </p:nvPr>
        </p:nvSpPr>
        <p:spPr>
          <a:xfrm>
            <a:off x="2559401" y="1371842"/>
            <a:ext cx="6321600" cy="3329566"/>
          </a:xfrm>
        </p:spPr>
        <p:txBody>
          <a:bodyPr/>
          <a:lstStyle/>
          <a:p>
            <a:r>
              <a:rPr lang="en-CA" sz="2000" dirty="0"/>
              <a:t>Some city-states in Ancient Greece (like Athens) were democracies but only a small number of “citizens” had political rights. Women, children, slaves and outsiders were excluded</a:t>
            </a:r>
          </a:p>
          <a:p>
            <a:endParaRPr lang="en-CA" sz="2000" dirty="0"/>
          </a:p>
          <a:p>
            <a:r>
              <a:rPr lang="en-CA" sz="2000" dirty="0"/>
              <a:t>400 BCE All citizens (wealthy men) expected to vote and do </a:t>
            </a:r>
            <a:r>
              <a:rPr lang="en-CA" sz="2000" b="1" dirty="0"/>
              <a:t>jury duty</a:t>
            </a:r>
            <a:r>
              <a:rPr lang="en-CA" sz="2000" dirty="0"/>
              <a:t>. Juries ranged from 101, 505, or 1001 citizens.</a:t>
            </a:r>
          </a:p>
          <a:p>
            <a:endParaRPr lang="en-CA" sz="400" dirty="0"/>
          </a:p>
        </p:txBody>
      </p:sp>
      <p:pic>
        <p:nvPicPr>
          <p:cNvPr id="5" name="Picture 4" descr="A picture containing person, old, outdoor, black&#10;&#10;Description automatically generated">
            <a:extLst>
              <a:ext uri="{FF2B5EF4-FFF2-40B4-BE49-F238E27FC236}">
                <a16:creationId xmlns:a16="http://schemas.microsoft.com/office/drawing/2014/main" id="{A9720363-BD8B-42C8-AEC2-6E7C56B5A28A}"/>
              </a:ext>
            </a:extLst>
          </p:cNvPr>
          <p:cNvPicPr>
            <a:picLocks noChangeAspect="1"/>
          </p:cNvPicPr>
          <p:nvPr/>
        </p:nvPicPr>
        <p:blipFill>
          <a:blip r:embed="rId2"/>
          <a:stretch>
            <a:fillRect/>
          </a:stretch>
        </p:blipFill>
        <p:spPr>
          <a:xfrm>
            <a:off x="262999" y="1401168"/>
            <a:ext cx="2204744" cy="3300240"/>
          </a:xfrm>
          <a:prstGeom prst="rect">
            <a:avLst/>
          </a:prstGeom>
        </p:spPr>
      </p:pic>
    </p:spTree>
    <p:extLst>
      <p:ext uri="{BB962C8B-B14F-4D97-AF65-F5344CB8AC3E}">
        <p14:creationId xmlns:p14="http://schemas.microsoft.com/office/powerpoint/2010/main" val="194523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3746</TotalTime>
  <Words>1755</Words>
  <Application>Microsoft Office PowerPoint</Application>
  <PresentationFormat>On-screen Show (16:9)</PresentationFormat>
  <Paragraphs>185</Paragraphs>
  <Slides>40</Slides>
  <Notes>15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Lato</vt:lpstr>
      <vt:lpstr>Raleway</vt:lpstr>
      <vt:lpstr>Brush Script MT</vt:lpstr>
      <vt:lpstr>Arial</vt:lpstr>
      <vt:lpstr>Wingdings</vt:lpstr>
      <vt:lpstr>Calibri</vt:lpstr>
      <vt:lpstr>Swiss</vt:lpstr>
      <vt:lpstr>PowerPoint Presentation</vt:lpstr>
      <vt:lpstr>In the beginning...</vt:lpstr>
      <vt:lpstr>Timeline of Early Legal History</vt:lpstr>
      <vt:lpstr>Code of Hammurabi</vt:lpstr>
      <vt:lpstr>Code of Hammurabi (continued)</vt:lpstr>
      <vt:lpstr>retribution  ...criminal sentence focused on punishment  restitution  ...criminal sentence focused on restoring, or paying back the victim</vt:lpstr>
      <vt:lpstr>Mosaic Law</vt:lpstr>
      <vt:lpstr>Mosaic Law (continued)</vt:lpstr>
      <vt:lpstr>Greek Law</vt:lpstr>
      <vt:lpstr>jury  ...a group of people that hears a legal case, and determines guilt/innocence, and sometimes sentences</vt:lpstr>
      <vt:lpstr>Greek Law (continued)</vt:lpstr>
      <vt:lpstr>Roman Law</vt:lpstr>
      <vt:lpstr>Roman Law</vt:lpstr>
      <vt:lpstr>lawyer  ...expert in the practice of law...developed from the Roman legal experience</vt:lpstr>
      <vt:lpstr>Justinian’s Code</vt:lpstr>
      <vt:lpstr>Key Contributors to Modern Law in Canada</vt:lpstr>
      <vt:lpstr>Timeline of Modern Legal History</vt:lpstr>
      <vt:lpstr>Early British Law</vt:lpstr>
      <vt:lpstr>Early British Law  (cont.)</vt:lpstr>
      <vt:lpstr>trial by combat  ...determining guilt or innocence by fighting a duel...survivor is innocent</vt:lpstr>
      <vt:lpstr>PowerPoint Presentation</vt:lpstr>
      <vt:lpstr>trial by oath-helping  ...determining guilt or innocence by having people swear an oath before God that the accused was innocent</vt:lpstr>
      <vt:lpstr>trial by ordeal  ...determining guilt or innocence by torturing accused person...if they survived, they were considered innocent...if they died, they were considered guilty</vt:lpstr>
      <vt:lpstr>PowerPoint Presentation</vt:lpstr>
      <vt:lpstr>Opposing Sides</vt:lpstr>
      <vt:lpstr>Feudal Law</vt:lpstr>
      <vt:lpstr>Noblemen as Judges</vt:lpstr>
      <vt:lpstr>British People Protest</vt:lpstr>
      <vt:lpstr>Common Law</vt:lpstr>
      <vt:lpstr>case law  ...recording case details and decisions to use as precedents for future cases</vt:lpstr>
      <vt:lpstr>common law  ...system where legal decisions are based on similar cases that have been decided in the past</vt:lpstr>
      <vt:lpstr>precedent  ...legal decision that sets the standard for similar cases in the future</vt:lpstr>
      <vt:lpstr>Rule of Law &amp; Magna Carta</vt:lpstr>
      <vt:lpstr>Magna Carta  ...charter document that guaranteed basic rights; including right to justice, and the right to a fair trial</vt:lpstr>
      <vt:lpstr>rule of law  ...all people and organizations are accountable to the law, and the law is fairly structured and enforced</vt:lpstr>
      <vt:lpstr>habeas corpus  ...right of arrested person to be promptly brought before judge, instead of being detained without cause</vt:lpstr>
      <vt:lpstr>Parliament &amp; Statute Law</vt:lpstr>
      <vt:lpstr>Napoleonic Code - 1804</vt:lpstr>
      <vt:lpstr>The Great Binding Law</vt:lpstr>
      <vt:lpstr>The Great Binding Law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Foundations of Law</dc:title>
  <dc:creator>Alissa Mather</dc:creator>
  <cp:lastModifiedBy>Alissa Mather</cp:lastModifiedBy>
  <cp:revision>33</cp:revision>
  <dcterms:modified xsi:type="dcterms:W3CDTF">2022-09-12T15:13:47Z</dcterms:modified>
</cp:coreProperties>
</file>